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83" r:id="rId9"/>
    <p:sldId id="362" r:id="rId10"/>
    <p:sldId id="363" r:id="rId11"/>
    <p:sldId id="386" r:id="rId12"/>
    <p:sldId id="385" r:id="rId13"/>
    <p:sldId id="384" r:id="rId14"/>
    <p:sldId id="364" r:id="rId15"/>
    <p:sldId id="365" r:id="rId16"/>
    <p:sldId id="368" r:id="rId17"/>
    <p:sldId id="369" r:id="rId18"/>
    <p:sldId id="370" r:id="rId19"/>
    <p:sldId id="371" r:id="rId20"/>
    <p:sldId id="372" r:id="rId21"/>
    <p:sldId id="366" r:id="rId22"/>
    <p:sldId id="367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7" r:id="rId32"/>
    <p:sldId id="381" r:id="rId33"/>
    <p:sldId id="382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397" r:id="rId52"/>
    <p:sldId id="398" r:id="rId53"/>
    <p:sldId id="399" r:id="rId54"/>
    <p:sldId id="408" r:id="rId55"/>
    <p:sldId id="409" r:id="rId56"/>
    <p:sldId id="410" r:id="rId57"/>
    <p:sldId id="413" r:id="rId58"/>
    <p:sldId id="411" r:id="rId59"/>
    <p:sldId id="521" r:id="rId60"/>
    <p:sldId id="414" r:id="rId61"/>
    <p:sldId id="415" r:id="rId62"/>
    <p:sldId id="412" r:id="rId63"/>
    <p:sldId id="416" r:id="rId64"/>
    <p:sldId id="417" r:id="rId65"/>
    <p:sldId id="418" r:id="rId66"/>
    <p:sldId id="419" r:id="rId67"/>
    <p:sldId id="420" r:id="rId68"/>
    <p:sldId id="421" r:id="rId69"/>
    <p:sldId id="422" r:id="rId70"/>
    <p:sldId id="423" r:id="rId71"/>
    <p:sldId id="424" r:id="rId72"/>
    <p:sldId id="425" r:id="rId73"/>
    <p:sldId id="426" r:id="rId74"/>
    <p:sldId id="429" r:id="rId75"/>
    <p:sldId id="427" r:id="rId76"/>
    <p:sldId id="430" r:id="rId77"/>
    <p:sldId id="428" r:id="rId78"/>
    <p:sldId id="433" r:id="rId79"/>
    <p:sldId id="434" r:id="rId80"/>
    <p:sldId id="435" r:id="rId81"/>
    <p:sldId id="436" r:id="rId82"/>
    <p:sldId id="431" r:id="rId83"/>
    <p:sldId id="432" r:id="rId84"/>
    <p:sldId id="437" r:id="rId85"/>
    <p:sldId id="438" r:id="rId86"/>
    <p:sldId id="441" r:id="rId87"/>
    <p:sldId id="442" r:id="rId88"/>
    <p:sldId id="443" r:id="rId89"/>
    <p:sldId id="444" r:id="rId90"/>
    <p:sldId id="445" r:id="rId91"/>
    <p:sldId id="446" r:id="rId92"/>
    <p:sldId id="440" r:id="rId93"/>
    <p:sldId id="447" r:id="rId94"/>
    <p:sldId id="448" r:id="rId95"/>
    <p:sldId id="449" r:id="rId96"/>
    <p:sldId id="450" r:id="rId97"/>
    <p:sldId id="451" r:id="rId98"/>
    <p:sldId id="454" r:id="rId99"/>
    <p:sldId id="452" r:id="rId100"/>
    <p:sldId id="453" r:id="rId101"/>
    <p:sldId id="455" r:id="rId102"/>
    <p:sldId id="456" r:id="rId103"/>
    <p:sldId id="457" r:id="rId104"/>
    <p:sldId id="458" r:id="rId105"/>
    <p:sldId id="459" r:id="rId106"/>
    <p:sldId id="460" r:id="rId107"/>
    <p:sldId id="461" r:id="rId108"/>
    <p:sldId id="462" r:id="rId109"/>
    <p:sldId id="463" r:id="rId110"/>
    <p:sldId id="465" r:id="rId111"/>
    <p:sldId id="464" r:id="rId112"/>
    <p:sldId id="468" r:id="rId113"/>
    <p:sldId id="469" r:id="rId114"/>
    <p:sldId id="470" r:id="rId115"/>
    <p:sldId id="471" r:id="rId116"/>
    <p:sldId id="472" r:id="rId117"/>
    <p:sldId id="473" r:id="rId118"/>
    <p:sldId id="474" r:id="rId119"/>
    <p:sldId id="475" r:id="rId120"/>
    <p:sldId id="476" r:id="rId121"/>
    <p:sldId id="477" r:id="rId122"/>
    <p:sldId id="478" r:id="rId123"/>
    <p:sldId id="479" r:id="rId124"/>
    <p:sldId id="482" r:id="rId125"/>
    <p:sldId id="483" r:id="rId126"/>
    <p:sldId id="484" r:id="rId127"/>
    <p:sldId id="480" r:id="rId128"/>
    <p:sldId id="481" r:id="rId129"/>
    <p:sldId id="486" r:id="rId130"/>
    <p:sldId id="487" r:id="rId131"/>
    <p:sldId id="489" r:id="rId132"/>
    <p:sldId id="492" r:id="rId133"/>
    <p:sldId id="490" r:id="rId134"/>
    <p:sldId id="493" r:id="rId135"/>
    <p:sldId id="494" r:id="rId136"/>
    <p:sldId id="495" r:id="rId137"/>
    <p:sldId id="496" r:id="rId138"/>
    <p:sldId id="498" r:id="rId139"/>
    <p:sldId id="499" r:id="rId140"/>
    <p:sldId id="497" r:id="rId141"/>
    <p:sldId id="500" r:id="rId142"/>
    <p:sldId id="502" r:id="rId143"/>
    <p:sldId id="503" r:id="rId144"/>
    <p:sldId id="506" r:id="rId145"/>
    <p:sldId id="507" r:id="rId146"/>
    <p:sldId id="504" r:id="rId147"/>
    <p:sldId id="505" r:id="rId148"/>
    <p:sldId id="508" r:id="rId149"/>
    <p:sldId id="509" r:id="rId150"/>
    <p:sldId id="510" r:id="rId151"/>
    <p:sldId id="511" r:id="rId152"/>
    <p:sldId id="512" r:id="rId153"/>
    <p:sldId id="513" r:id="rId154"/>
    <p:sldId id="514" r:id="rId155"/>
    <p:sldId id="515" r:id="rId156"/>
    <p:sldId id="516" r:id="rId157"/>
    <p:sldId id="519" r:id="rId158"/>
    <p:sldId id="520" r:id="rId159"/>
    <p:sldId id="517" r:id="rId160"/>
    <p:sldId id="531" r:id="rId161"/>
    <p:sldId id="518" r:id="rId162"/>
    <p:sldId id="522" r:id="rId163"/>
    <p:sldId id="523" r:id="rId164"/>
    <p:sldId id="524" r:id="rId165"/>
    <p:sldId id="525" r:id="rId166"/>
    <p:sldId id="526" r:id="rId167"/>
    <p:sldId id="527" r:id="rId168"/>
    <p:sldId id="528" r:id="rId169"/>
    <p:sldId id="529" r:id="rId170"/>
    <p:sldId id="532" r:id="rId171"/>
    <p:sldId id="530" r:id="rId172"/>
    <p:sldId id="533" r:id="rId173"/>
    <p:sldId id="534" r:id="rId174"/>
    <p:sldId id="535" r:id="rId175"/>
    <p:sldId id="538" r:id="rId176"/>
    <p:sldId id="539" r:id="rId177"/>
    <p:sldId id="536" r:id="rId178"/>
    <p:sldId id="540" r:id="rId179"/>
    <p:sldId id="541" r:id="rId180"/>
    <p:sldId id="542" r:id="rId181"/>
    <p:sldId id="543" r:id="rId182"/>
    <p:sldId id="544" r:id="rId183"/>
    <p:sldId id="545" r:id="rId184"/>
    <p:sldId id="547" r:id="rId185"/>
    <p:sldId id="548" r:id="rId186"/>
    <p:sldId id="549" r:id="rId187"/>
    <p:sldId id="551" r:id="rId188"/>
    <p:sldId id="552" r:id="rId189"/>
    <p:sldId id="553" r:id="rId190"/>
    <p:sldId id="554" r:id="rId191"/>
    <p:sldId id="555" r:id="rId192"/>
    <p:sldId id="556" r:id="rId193"/>
    <p:sldId id="557" r:id="rId194"/>
    <p:sldId id="485" r:id="rId1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 DW" initials="DD" lastIdx="1" clrIdx="0">
    <p:extLst>
      <p:ext uri="{19B8F6BF-5375-455C-9EA6-DF929625EA0E}">
        <p15:presenceInfo xmlns:p15="http://schemas.microsoft.com/office/powerpoint/2012/main" userId="33a222649f036a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98" autoAdjust="0"/>
    <p:restoredTop sz="94660"/>
  </p:normalViewPr>
  <p:slideViewPr>
    <p:cSldViewPr snapToGrid="0">
      <p:cViewPr varScale="1">
        <p:scale>
          <a:sx n="66" d="100"/>
          <a:sy n="66" d="100"/>
        </p:scale>
        <p:origin x="75" y="5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C0BBC-979E-471E-A1A1-27BB3B2B1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11BD0C-CEE3-4F16-9393-5EB19C700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10BE-36DB-4B79-B2F3-DDEC4255C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EE978-F50B-483A-BD2E-1F8D3226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2128A-4D1C-456E-9028-28D00E68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56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52729-3BBB-44BA-9A3D-2303BF8D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AF2B26-C83A-4FE2-BD1B-92BA051E4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85EF1-940E-4A2C-9FB7-CFAA48B0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5EB6D-0024-48B0-A54D-0A6AFBDD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319E6-8BDC-4222-9EAD-D2164A1C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959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754F94-5E0F-44E3-9E1E-28AD8D23D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1D9C8D-FA20-40D8-B906-0C5AF08DC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13232C-CAAC-480C-9B9D-52A40BB9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941F2-2A72-4791-9D8C-634E8850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1ED03-AA66-44CD-BC70-90462607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20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5884F-480F-45AA-B717-D19A889F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8754FB-5281-4518-9646-7F9CB4CDB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0E18D-4286-4592-9CB0-CAA53C55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AE6D5-3274-4060-ACFD-07CD513B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24092A-6AF6-46DE-8E8D-F9F222B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67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26A4A-C8DE-4495-B8A0-31C6F3F6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E7C5D1-631A-4CA7-9C89-F8DC10C97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2E6E9-2499-4872-B0DF-0B593305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52AD36-B78C-45DE-8DB1-8163BECB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254DE-E73E-45F3-A3FD-B6D65205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4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E008E-7AD0-446C-873C-1AAEBE5C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618E4-B189-4AD2-82AE-3BE9507E2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0B3DAA-040C-4B1A-AA84-80312A7C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6DB932-1E2A-4AA9-82C9-BB0D32BD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2CDE8-6C21-4256-9212-B72958E67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C2EF9E-904F-41BF-BD6E-FA467461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9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D6907-1A75-42C6-808C-A09CFB4C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835F7-1436-49AD-ADF6-C33D7D6F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C024AC-D4E1-43A5-8F4C-7879EED03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50D2A6-6991-49A9-8A6C-28936827F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2FE32F-CFA1-4EC4-8F6B-8F4AD5F15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932738-C1DC-4C0B-9B7D-91666FD0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379B8F-6168-47DA-8C09-86AD7AD4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BA300F-6336-43A9-B927-1D45939B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96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D97F7-111C-46C6-8598-678B7A72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E122AE-F433-4957-A694-15C3CAAA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1AA457-3E32-431C-AD47-F5B86828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4D9D-9B48-44DE-9315-FEDD6D510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15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DE037-4C50-4BDA-BED0-97EE2F8B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B656E6-CD1B-4B9C-B7F6-3EBD4EAC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5D7158-85B0-4EB6-9E13-8D2B51A7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0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21832-3D79-4224-8915-9F507220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01BD56-C28D-4D22-B695-BA7F3FBB3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0C6591-78F9-46A0-8867-DFF5AE12F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3280B8-AE34-4BFE-AC31-F09E55CE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F0564-791A-4929-8BDC-298AF11CB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B6DF46-5927-4FC7-AFA8-5283D4CA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2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A3010-A35B-4388-AC1A-E14D6C3A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014A5A-4950-47C6-B890-C7E38E17F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C20E9A-7E65-4956-8721-879C6B2C1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BF14-8C7A-4C28-9699-5FB3A628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61DE6-201A-4893-A9AC-68CE4302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2E2CD8-F2E2-4A48-BB11-37A59E5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1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6EA67C-AA85-4004-8588-A069AE47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9C7961-BAA4-4C7B-8A05-C9831226E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D6EFE-2EF9-41BA-A6A9-C209CB7B7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E8C75-54C4-4C7D-BC35-797E0B944DAB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81FE8-8EA8-4097-862E-517AC42F5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34120-198A-4D1E-BAC5-E8E7F7DDE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31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rtcom/WE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hyperlink" Target="https://www.tablesgenerator.com/html_table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DynamicWEB/member/memberRegister.html" TargetMode="Externa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hyperlink" Target="http://localhost:8080/DynamicWEB/member/memberRegister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hyperlink" Target="https://www.tablesgenerator.com/" TargetMode="Externa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DynamicWEB/listMember" TargetMode="Externa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govframe.go.kr/home/sub.do?menuNo=6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home/myTime.jsp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E%90%EB%B0%94_%EC%84%9C%EB%B8%94%EB%A6%B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5089B-F8C5-47EE-A7E1-7CAAD0CBD537}"/>
              </a:ext>
            </a:extLst>
          </p:cNvPr>
          <p:cNvSpPr/>
          <p:nvPr/>
        </p:nvSpPr>
        <p:spPr>
          <a:xfrm>
            <a:off x="0" y="-1"/>
            <a:ext cx="12192000" cy="33877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</a:rPr>
              <a:t>eGovFrame . </a:t>
            </a:r>
          </a:p>
          <a:p>
            <a:pPr algn="ctr"/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</a:rPr>
              <a:t>전자정부 표준프레임워크를 활용한 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</a:rPr>
              <a:t>Web </a:t>
            </a:r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</a:rPr>
              <a:t>개발</a:t>
            </a:r>
            <a:endParaRPr lang="en-US" altLang="ko-KR" sz="4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DD57E6-8129-F9E7-4E95-94BDA39F6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7709"/>
            <a:ext cx="12192000" cy="3470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B90AB-5966-A021-1B2E-5C9B0F331B45}"/>
              </a:ext>
            </a:extLst>
          </p:cNvPr>
          <p:cNvSpPr txBox="1"/>
          <p:nvPr/>
        </p:nvSpPr>
        <p:spPr>
          <a:xfrm>
            <a:off x="3147646" y="2864488"/>
            <a:ext cx="6101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https://github.com/heartcom/WEB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39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3A33-3E44-957A-BBD7-B23494B6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4FF47A-DD15-1BCE-795A-3850C10E840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39657A-A07E-416F-A55E-A3F1595A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842814"/>
            <a:ext cx="7390427" cy="23615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59529BD-211C-4672-9982-895FC2AD4399}"/>
              </a:ext>
            </a:extLst>
          </p:cNvPr>
          <p:cNvSpPr/>
          <p:nvPr/>
        </p:nvSpPr>
        <p:spPr>
          <a:xfrm>
            <a:off x="5022112" y="2753833"/>
            <a:ext cx="3505200" cy="1807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B4966C-F652-43F6-84EF-924FF977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95" y="3429000"/>
            <a:ext cx="7390427" cy="23164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8370BF4-0093-430D-82E8-843CCCEE7AF7}"/>
              </a:ext>
            </a:extLst>
          </p:cNvPr>
          <p:cNvSpPr/>
          <p:nvPr/>
        </p:nvSpPr>
        <p:spPr>
          <a:xfrm>
            <a:off x="5291470" y="4267201"/>
            <a:ext cx="545804" cy="2303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75D79A7-8F00-4153-AAC7-CA25689FCFD8}"/>
              </a:ext>
            </a:extLst>
          </p:cNvPr>
          <p:cNvCxnSpPr>
            <a:cxnSpLocks/>
          </p:cNvCxnSpPr>
          <p:nvPr/>
        </p:nvCxnSpPr>
        <p:spPr>
          <a:xfrm flipV="1">
            <a:off x="5384800" y="5059680"/>
            <a:ext cx="0" cy="21336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F36D4D-CEA2-4AF3-BD7F-315AAC6CD350}"/>
              </a:ext>
            </a:extLst>
          </p:cNvPr>
          <p:cNvSpPr txBox="1"/>
          <p:nvPr/>
        </p:nvSpPr>
        <p:spPr>
          <a:xfrm>
            <a:off x="5112930" y="53168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3A0DFB"/>
                </a:solidFill>
              </a:rPr>
              <a:t>추가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CC38F4-62A5-480D-B271-BB8344C19959}"/>
              </a:ext>
            </a:extLst>
          </p:cNvPr>
          <p:cNvCxnSpPr>
            <a:cxnSpLocks/>
          </p:cNvCxnSpPr>
          <p:nvPr/>
        </p:nvCxnSpPr>
        <p:spPr>
          <a:xfrm flipH="1">
            <a:off x="6452249" y="4497572"/>
            <a:ext cx="192391" cy="26400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496675-C55B-4C5C-966A-BCD747EDEFFF}"/>
              </a:ext>
            </a:extLst>
          </p:cNvPr>
          <p:cNvSpPr txBox="1"/>
          <p:nvPr/>
        </p:nvSpPr>
        <p:spPr>
          <a:xfrm>
            <a:off x="6556153" y="4228497"/>
            <a:ext cx="833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A0DFB"/>
                </a:solidFill>
              </a:rPr>
              <a:t>Remove</a:t>
            </a:r>
            <a:endParaRPr lang="ko-KR" altLang="en-US" sz="1400" dirty="0">
              <a:solidFill>
                <a:srgbClr val="3A0DFB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82B759-2808-4A5B-83DE-84A89CC3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13" y="892674"/>
            <a:ext cx="4112596" cy="48530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F9B4FF-0183-4835-B01E-6706615D8738}"/>
              </a:ext>
            </a:extLst>
          </p:cNvPr>
          <p:cNvSpPr/>
          <p:nvPr/>
        </p:nvSpPr>
        <p:spPr>
          <a:xfrm>
            <a:off x="3790389" y="1742042"/>
            <a:ext cx="180754" cy="281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168995-834F-4385-95FB-BDEAB6727B86}"/>
              </a:ext>
            </a:extLst>
          </p:cNvPr>
          <p:cNvCxnSpPr/>
          <p:nvPr/>
        </p:nvCxnSpPr>
        <p:spPr>
          <a:xfrm flipH="1">
            <a:off x="1452880" y="1645920"/>
            <a:ext cx="193040" cy="11176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617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MemberVO.java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VO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1B4D5-8C7D-42FB-B49A-E2C08FDE5E4B}"/>
              </a:ext>
            </a:extLst>
          </p:cNvPr>
          <p:cNvSpPr txBox="1"/>
          <p:nvPr/>
        </p:nvSpPr>
        <p:spPr>
          <a:xfrm>
            <a:off x="528144" y="1240620"/>
            <a:ext cx="3865180" cy="3554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kr.son.model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u="sng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altLang="ko-KR" sz="1600" u="sng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altLang="ko-KR" sz="1600" u="sng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altLang="ko-KR" sz="1600" u="sng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u="sng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altLang="ko-KR" sz="1600" u="sng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US" altLang="ko-KR" sz="1600" u="sng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79388" lvl="1" indent="-179388"/>
            <a:r>
              <a:rPr lang="en-US" altLang="ko-KR" sz="11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 private</a:t>
            </a:r>
            <a:r>
              <a:rPr lang="ko-KR" alt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접근하기 위한 </a:t>
            </a:r>
            <a:r>
              <a:rPr lang="en-US" altLang="ko-KR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getter,setter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아래추가</a:t>
            </a:r>
            <a:endParaRPr lang="en-US" altLang="ko-KR" sz="11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79388" lvl="1" indent="-179388"/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79388" lvl="1" indent="-179388"/>
            <a:r>
              <a:rPr lang="en-US" altLang="ko-KR" sz="1100" b="1" dirty="0">
                <a:solidFill>
                  <a:srgbClr val="3A0DFB"/>
                </a:solidFill>
                <a:effectLst/>
                <a:latin typeface="Consolas" panose="020B0609020204030204" pitchFamily="49" charset="0"/>
              </a:rPr>
              <a:t>     // </a:t>
            </a:r>
            <a:r>
              <a:rPr lang="ko-KR" altLang="en-US" sz="1100" b="1" dirty="0">
                <a:solidFill>
                  <a:srgbClr val="3A0DFB"/>
                </a:solidFill>
                <a:effectLst/>
                <a:latin typeface="Consolas" panose="020B0609020204030204" pitchFamily="49" charset="0"/>
              </a:rPr>
              <a:t>여기 마우스 오른쪽 버튼 클릭</a:t>
            </a:r>
            <a:endParaRPr lang="en-US" altLang="ko-KR" sz="1100" b="1" dirty="0">
              <a:solidFill>
                <a:srgbClr val="3A0DFB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1CB71-FD02-462D-9F36-85B733E43D04}"/>
              </a:ext>
            </a:extLst>
          </p:cNvPr>
          <p:cNvSpPr txBox="1"/>
          <p:nvPr/>
        </p:nvSpPr>
        <p:spPr>
          <a:xfrm>
            <a:off x="276001" y="748796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member.sql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파일을 참고하여 칼럼들을 변수로 정의함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F921E-4647-465E-A694-5FCD0ED4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738" y="1462189"/>
            <a:ext cx="6449325" cy="30198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D83336D-6514-44C3-83D9-C3134C403EBC}"/>
              </a:ext>
            </a:extLst>
          </p:cNvPr>
          <p:cNvCxnSpPr/>
          <p:nvPr/>
        </p:nvCxnSpPr>
        <p:spPr>
          <a:xfrm>
            <a:off x="3258207" y="4372302"/>
            <a:ext cx="1555531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BC21589-4A08-43BB-9403-6BE9DE32A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738" y="4755375"/>
            <a:ext cx="4963218" cy="21053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7AC3AE-F70A-411A-A395-917F4691B848}"/>
              </a:ext>
            </a:extLst>
          </p:cNvPr>
          <p:cNvSpPr/>
          <p:nvPr/>
        </p:nvSpPr>
        <p:spPr>
          <a:xfrm>
            <a:off x="8713076" y="5287732"/>
            <a:ext cx="1063880" cy="32479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16E615-91B3-4898-A479-A2CA394BA6E8}"/>
              </a:ext>
            </a:extLst>
          </p:cNvPr>
          <p:cNvCxnSpPr/>
          <p:nvPr/>
        </p:nvCxnSpPr>
        <p:spPr>
          <a:xfrm>
            <a:off x="7178566" y="4482035"/>
            <a:ext cx="0" cy="2733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FA7C0DD-A8B9-4058-BFD9-E002FF045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15" y="5203650"/>
            <a:ext cx="2572109" cy="15747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8C4749-4A59-4355-9AFB-CFC7025B1FB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162097" y="5808035"/>
            <a:ext cx="651641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8247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MemberVO.java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VO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034FC-C5E3-4513-9977-7A8B899C6284}"/>
              </a:ext>
            </a:extLst>
          </p:cNvPr>
          <p:cNvSpPr txBox="1"/>
          <p:nvPr/>
        </p:nvSpPr>
        <p:spPr>
          <a:xfrm>
            <a:off x="276001" y="748796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Debugging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을 위한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toString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추가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8626B1-15A5-4309-A5CF-C22F3C9A0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02" y="1256855"/>
            <a:ext cx="5887272" cy="36200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E2F596-A86E-428D-9BBD-75BBABA3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46" y="1256855"/>
            <a:ext cx="4715533" cy="29626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EC8E769-8BCB-42C0-AD59-392639E55A98}"/>
              </a:ext>
            </a:extLst>
          </p:cNvPr>
          <p:cNvSpPr/>
          <p:nvPr/>
        </p:nvSpPr>
        <p:spPr>
          <a:xfrm>
            <a:off x="6632154" y="2500829"/>
            <a:ext cx="407624" cy="198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EBED63-88A6-4DCF-9882-C9960D290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731" y="5165081"/>
            <a:ext cx="7525800" cy="82879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A0DC043-A8DA-4873-8730-CE5CCEA6DA91}"/>
              </a:ext>
            </a:extLst>
          </p:cNvPr>
          <p:cNvSpPr/>
          <p:nvPr/>
        </p:nvSpPr>
        <p:spPr>
          <a:xfrm rot="5400000">
            <a:off x="9133910" y="4604056"/>
            <a:ext cx="526713" cy="176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231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MemberVO.java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VO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40E7D-9546-48AA-B0FE-D233A933E5F4}"/>
              </a:ext>
            </a:extLst>
          </p:cNvPr>
          <p:cNvSpPr txBox="1"/>
          <p:nvPr/>
        </p:nvSpPr>
        <p:spPr>
          <a:xfrm>
            <a:off x="276001" y="748796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생성자 메소드 추가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0E597-9792-4CFA-9E3B-B00346C2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6" y="1256854"/>
            <a:ext cx="3584129" cy="15083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05091DD-69E4-40B1-9F4A-58596F64FC4D}"/>
              </a:ext>
            </a:extLst>
          </p:cNvPr>
          <p:cNvCxnSpPr/>
          <p:nvPr/>
        </p:nvCxnSpPr>
        <p:spPr>
          <a:xfrm>
            <a:off x="1344058" y="1983036"/>
            <a:ext cx="220337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78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MemberVO.java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VO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9130F-FD0C-4C93-87B5-AF783661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75" y="1338734"/>
            <a:ext cx="5127314" cy="3277334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E0ABA-73AA-4422-8F58-D9F10BF670DC}"/>
              </a:ext>
            </a:extLst>
          </p:cNvPr>
          <p:cNvSpPr txBox="1"/>
          <p:nvPr/>
        </p:nvSpPr>
        <p:spPr>
          <a:xfrm>
            <a:off x="474305" y="789735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칼럼 값들을 초기화할 수 있는 생성자 추가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070266-694E-4A45-99AD-0F0B24CC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13" y="1338733"/>
            <a:ext cx="4801270" cy="24673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24C988-6DC9-423B-8973-509EC6925D40}"/>
              </a:ext>
            </a:extLst>
          </p:cNvPr>
          <p:cNvCxnSpPr/>
          <p:nvPr/>
        </p:nvCxnSpPr>
        <p:spPr>
          <a:xfrm flipH="1">
            <a:off x="6874525" y="2148289"/>
            <a:ext cx="286439" cy="297456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DE32F1-5A5C-4CC2-B4EF-188EBD8B67F8}"/>
              </a:ext>
            </a:extLst>
          </p:cNvPr>
          <p:cNvSpPr txBox="1"/>
          <p:nvPr/>
        </p:nvSpPr>
        <p:spPr>
          <a:xfrm>
            <a:off x="6273126" y="789735"/>
            <a:ext cx="485758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num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는 자동 증가이므로 체크 해제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033FF9-544B-4707-AD32-3FACDA163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274" y="4800313"/>
            <a:ext cx="7154273" cy="20576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95E87F5-7CAA-4D42-AE3D-BE60A8EC043E}"/>
              </a:ext>
            </a:extLst>
          </p:cNvPr>
          <p:cNvSpPr/>
          <p:nvPr/>
        </p:nvSpPr>
        <p:spPr>
          <a:xfrm>
            <a:off x="5849956" y="2445745"/>
            <a:ext cx="539055" cy="187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604263D-0444-45C1-89E7-22EE9D026191}"/>
              </a:ext>
            </a:extLst>
          </p:cNvPr>
          <p:cNvSpPr/>
          <p:nvPr/>
        </p:nvSpPr>
        <p:spPr>
          <a:xfrm rot="5400000">
            <a:off x="8593344" y="4252702"/>
            <a:ext cx="702891" cy="178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462B7F7-1D0A-4DEA-AF81-D5303CE9349D}"/>
              </a:ext>
            </a:extLst>
          </p:cNvPr>
          <p:cNvCxnSpPr/>
          <p:nvPr/>
        </p:nvCxnSpPr>
        <p:spPr>
          <a:xfrm>
            <a:off x="4516916" y="5651653"/>
            <a:ext cx="848298" cy="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3945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MemberVO.java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VO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1018D-1B0E-4AF9-8CFF-833FA86662F5}"/>
              </a:ext>
            </a:extLst>
          </p:cNvPr>
          <p:cNvSpPr txBox="1"/>
          <p:nvPr/>
        </p:nvSpPr>
        <p:spPr>
          <a:xfrm>
            <a:off x="309052" y="745667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num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까지 포함한 생성자 추가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데이터베이스에서 값을 가지고 와서 묶을 때는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num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도 필요하므로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9BFEE2-7DC3-429B-BC19-70F4E17E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94" y="1250597"/>
            <a:ext cx="4848902" cy="25054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A1452D-C5E3-47F6-9852-F8A6ABD7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4" y="4074978"/>
            <a:ext cx="9452378" cy="20373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2650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DAO(Data Access Object)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파일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C9966-612E-4480-B0EA-2F71DC89EC9F}"/>
              </a:ext>
            </a:extLst>
          </p:cNvPr>
          <p:cNvSpPr txBox="1"/>
          <p:nvPr/>
        </p:nvSpPr>
        <p:spPr>
          <a:xfrm>
            <a:off x="309052" y="745667"/>
            <a:ext cx="9715164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데이터에 접근하는 객체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, DB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와 통신을 전담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DAO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역할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DAO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패턴의 장점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59AD4D0-128F-421F-B6A4-B46945E7A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71458"/>
              </p:ext>
            </p:extLst>
          </p:nvPr>
        </p:nvGraphicFramePr>
        <p:xfrm>
          <a:off x="562778" y="1534618"/>
          <a:ext cx="8294783" cy="1524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32905">
                  <a:extLst>
                    <a:ext uri="{9D8B030D-6E8A-4147-A177-3AD203B41FA5}">
                      <a16:colId xmlns:a16="http://schemas.microsoft.com/office/drawing/2014/main" val="3914204423"/>
                    </a:ext>
                  </a:extLst>
                </a:gridCol>
                <a:gridCol w="6461878">
                  <a:extLst>
                    <a:ext uri="{9D8B030D-6E8A-4147-A177-3AD203B41FA5}">
                      <a16:colId xmlns:a16="http://schemas.microsoft.com/office/drawing/2014/main" val="18378503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250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JDBC, 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MyBatis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JPA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등을 통해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와 연결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979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</a:rPr>
                        <a:t>CRUD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+mn-ea"/>
                          <a:ea typeface="+mn-ea"/>
                        </a:rPr>
                        <a:t>데이터의 </a:t>
                      </a:r>
                      <a:r>
                        <a:rPr lang="ko-KR" altLang="en-US" sz="1400" b="1">
                          <a:latin typeface="+mn-ea"/>
                          <a:ea typeface="+mn-ea"/>
                        </a:rPr>
                        <a:t>삽입</a:t>
                      </a:r>
                      <a:r>
                        <a:rPr lang="en-US" altLang="ko-KR" sz="1400" b="1">
                          <a:latin typeface="+mn-ea"/>
                          <a:ea typeface="+mn-ea"/>
                        </a:rPr>
                        <a:t>(Create)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latin typeface="+mn-ea"/>
                          <a:ea typeface="+mn-ea"/>
                        </a:rPr>
                        <a:t>조회</a:t>
                      </a:r>
                      <a:r>
                        <a:rPr lang="en-US" altLang="ko-KR" sz="1400" b="1">
                          <a:latin typeface="+mn-ea"/>
                          <a:ea typeface="+mn-ea"/>
                        </a:rPr>
                        <a:t>(Read)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400" b="1">
                          <a:latin typeface="+mn-ea"/>
                          <a:ea typeface="+mn-ea"/>
                        </a:rPr>
                        <a:t>(Update)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1400" b="1">
                          <a:latin typeface="+mn-ea"/>
                          <a:ea typeface="+mn-ea"/>
                        </a:rPr>
                        <a:t>(Delete)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945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+mn-ea"/>
                          <a:ea typeface="+mn-ea"/>
                        </a:rPr>
                        <a:t>비즈니스 로직에서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을 분리하여 </a:t>
                      </a:r>
                      <a:r>
                        <a:rPr lang="ko-KR" altLang="en-US" sz="1400" b="1">
                          <a:latin typeface="+mn-ea"/>
                          <a:ea typeface="+mn-ea"/>
                        </a:rPr>
                        <a:t>코드 가독성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 및 </a:t>
                      </a:r>
                      <a:r>
                        <a:rPr lang="ko-KR" altLang="en-US" sz="1400" b="1">
                          <a:latin typeface="+mn-ea"/>
                          <a:ea typeface="+mn-ea"/>
                        </a:rPr>
                        <a:t>유지보수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 향상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11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</a:rPr>
                        <a:t>VO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와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테이블 ↔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VO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객체로 변환 및 전달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41589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343030-B9F6-4E57-8C04-6E157F5BE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666874"/>
              </p:ext>
            </p:extLst>
          </p:nvPr>
        </p:nvGraphicFramePr>
        <p:xfrm>
          <a:off x="562778" y="3847569"/>
          <a:ext cx="8294783" cy="1524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41847">
                  <a:extLst>
                    <a:ext uri="{9D8B030D-6E8A-4147-A177-3AD203B41FA5}">
                      <a16:colId xmlns:a16="http://schemas.microsoft.com/office/drawing/2014/main" val="1689819148"/>
                    </a:ext>
                  </a:extLst>
                </a:gridCol>
                <a:gridCol w="6852936">
                  <a:extLst>
                    <a:ext uri="{9D8B030D-6E8A-4147-A177-3AD203B41FA5}">
                      <a16:colId xmlns:a16="http://schemas.microsoft.com/office/drawing/2014/main" val="296410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장점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45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책임 분리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로직과 비즈니스 로직 분리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212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latin typeface="+mn-ea"/>
                          <a:ea typeface="+mn-ea"/>
                        </a:rPr>
                        <a:t>재사용성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+mn-ea"/>
                          <a:ea typeface="+mn-ea"/>
                        </a:rPr>
                        <a:t>다양한 클래스에서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DAO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메서드를 쉽게 호출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16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유지보수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변경이 필요해도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DAO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만 수정하면 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120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테스트 용이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테스트를 독립적으로 수행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4285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7420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JDBC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DAO file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E294E8-A32C-4174-AC5C-18BEE84BB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77" y="1338197"/>
            <a:ext cx="7592485" cy="34104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0D0AB-FF46-46CC-8713-715B72C357BB}"/>
              </a:ext>
            </a:extLst>
          </p:cNvPr>
          <p:cNvSpPr txBox="1"/>
          <p:nvPr/>
        </p:nvSpPr>
        <p:spPr>
          <a:xfrm>
            <a:off x="309052" y="745667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1600" b="1" dirty="0" err="1">
                <a:latin typeface="+mn-ea"/>
                <a:sym typeface="Wingdings" panose="05000000000000000000" pitchFamily="2" charset="2"/>
              </a:rPr>
              <a:t>kr.son.model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New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class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b="1" dirty="0" err="1">
                <a:latin typeface="+mn-ea"/>
                <a:sym typeface="Wingdings" panose="05000000000000000000" pitchFamily="2" charset="2"/>
              </a:rPr>
              <a:t>MemberDAO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96D765-31B8-414E-B1B3-61848B971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7" y="5289130"/>
            <a:ext cx="3860975" cy="138709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4927F79-071A-44DB-9EB1-CE07DC1CABB2}"/>
              </a:ext>
            </a:extLst>
          </p:cNvPr>
          <p:cNvSpPr/>
          <p:nvPr/>
        </p:nvSpPr>
        <p:spPr>
          <a:xfrm>
            <a:off x="2236424" y="4858439"/>
            <a:ext cx="176270" cy="308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16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JDBC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DAO file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4EF9F-509F-40BF-B138-1B917DBE481D}"/>
              </a:ext>
            </a:extLst>
          </p:cNvPr>
          <p:cNvSpPr txBox="1"/>
          <p:nvPr/>
        </p:nvSpPr>
        <p:spPr>
          <a:xfrm>
            <a:off x="385590" y="843677"/>
            <a:ext cx="4340646" cy="23391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kr.son.model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java.sql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</a:p>
          <a:p>
            <a:pPr lvl="1" indent="-457200"/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MemberDAO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Connection </a:t>
            </a:r>
            <a:r>
              <a:rPr lang="en-US" altLang="ko-KR" sz="1600" u="sng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PreparedStatement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u="sng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u="sng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rs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F3029-3C8B-454C-819D-F2D20BCAA8EC}"/>
              </a:ext>
            </a:extLst>
          </p:cNvPr>
          <p:cNvSpPr txBox="1"/>
          <p:nvPr/>
        </p:nvSpPr>
        <p:spPr>
          <a:xfrm>
            <a:off x="231933" y="3675222"/>
            <a:ext cx="1161119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Connection : DB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와 연결을 유지하는 객체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JAVA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어플리케이션과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DB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간 연결통로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PreparedStatement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: SQL Query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를 미리 준비하고 실행하는 객체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Connection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객체로부터 생성됨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ResultSet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: SELECT Query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결과를 저장하는 객체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25795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멤버 등록을 위한 화면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88DF5-59C5-48E3-A46A-2AB62982040F}"/>
              </a:ext>
            </a:extLst>
          </p:cNvPr>
          <p:cNvSpPr txBox="1"/>
          <p:nvPr/>
        </p:nvSpPr>
        <p:spPr>
          <a:xfrm>
            <a:off x="99731" y="656492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src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main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webapp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member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memberRegister.html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E2F3E-5F95-4997-AE4E-0CB99281C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7" y="1283465"/>
            <a:ext cx="6145620" cy="42910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AEFFDF-817D-4290-A030-D073EAB02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44" y="1283465"/>
            <a:ext cx="3567929" cy="20278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88659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JDBC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DAO file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memberRegister.html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68D08-4241-4EBD-8EC6-17784EE7899B}"/>
              </a:ext>
            </a:extLst>
          </p:cNvPr>
          <p:cNvSpPr txBox="1"/>
          <p:nvPr/>
        </p:nvSpPr>
        <p:spPr>
          <a:xfrm>
            <a:off x="209320" y="939819"/>
            <a:ext cx="5233013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 title here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회원 등록 화면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아이디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599DEB-28C2-4730-A58D-1605D90B3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13" y="1583245"/>
            <a:ext cx="5172797" cy="28960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CC869-FFBF-47B5-910B-113BC37D972C}"/>
              </a:ext>
            </a:extLst>
          </p:cNvPr>
          <p:cNvSpPr txBox="1"/>
          <p:nvPr/>
        </p:nvSpPr>
        <p:spPr>
          <a:xfrm>
            <a:off x="5871990" y="1105072"/>
            <a:ext cx="5738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localhost:8080/</a:t>
            </a:r>
            <a:r>
              <a:rPr lang="en-US" altLang="ko-KR" sz="1600" dirty="0" err="1"/>
              <a:t>DynamicWEB</a:t>
            </a:r>
            <a:r>
              <a:rPr lang="en-US" altLang="ko-KR" sz="1600" dirty="0"/>
              <a:t>/member/memberRegister.html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945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3A33-3E44-957A-BBD7-B23494B6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4FF47A-DD15-1BCE-795A-3850C10E840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07956-62F9-46D8-A9A4-7138031F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15" y="918510"/>
            <a:ext cx="8354591" cy="300079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2A6F6D-6FA7-45D9-9A5A-325A712F94A8}"/>
              </a:ext>
            </a:extLst>
          </p:cNvPr>
          <p:cNvSpPr/>
          <p:nvPr/>
        </p:nvSpPr>
        <p:spPr>
          <a:xfrm>
            <a:off x="1559442" y="1864243"/>
            <a:ext cx="684028" cy="2729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5C6EBE-280D-40B9-A8D0-8EC4D7D9FDCB}"/>
              </a:ext>
            </a:extLst>
          </p:cNvPr>
          <p:cNvSpPr txBox="1"/>
          <p:nvPr/>
        </p:nvSpPr>
        <p:spPr>
          <a:xfrm>
            <a:off x="387615" y="4499987"/>
            <a:ext cx="7360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3A0DFB"/>
                </a:solidFill>
              </a:rPr>
              <a:t>jdbc:mysql</a:t>
            </a:r>
            <a:r>
              <a:rPr lang="ko-KR" altLang="en-US" sz="1400" dirty="0">
                <a:solidFill>
                  <a:srgbClr val="3A0DFB"/>
                </a:solidFill>
              </a:rPr>
              <a:t>://localhost:3306/</a:t>
            </a:r>
            <a:r>
              <a:rPr lang="ko-KR" altLang="en-US" sz="1400" dirty="0" err="1">
                <a:solidFill>
                  <a:srgbClr val="3A0DFB"/>
                </a:solidFill>
              </a:rPr>
              <a:t>test?characterEncoding</a:t>
            </a:r>
            <a:r>
              <a:rPr lang="ko-KR" altLang="en-US" sz="1400" dirty="0">
                <a:solidFill>
                  <a:srgbClr val="3A0DFB"/>
                </a:solidFill>
              </a:rPr>
              <a:t>=UTF-8&amp;serverTimezone=UTC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A7DB7-AB06-421C-88B5-4C1CCC54674C}"/>
              </a:ext>
            </a:extLst>
          </p:cNvPr>
          <p:cNvSpPr txBox="1"/>
          <p:nvPr/>
        </p:nvSpPr>
        <p:spPr>
          <a:xfrm>
            <a:off x="387615" y="413065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Connection URL  </a:t>
            </a:r>
            <a:r>
              <a:rPr lang="ko-KR" altLang="en-US" dirty="0"/>
              <a:t>수정 </a:t>
            </a:r>
            <a:r>
              <a:rPr lang="en-US" altLang="ko-KR" dirty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7207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9EA8C-97D0-9F28-41EB-CAEAF38D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8899C1F-302F-07D6-02A6-168D239D545B}"/>
              </a:ext>
            </a:extLst>
          </p:cNvPr>
          <p:cNvSpPr/>
          <p:nvPr/>
        </p:nvSpPr>
        <p:spPr>
          <a:xfrm>
            <a:off x="0" y="0"/>
            <a:ext cx="12192000" cy="40494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8800" b="1" dirty="0">
                <a:solidFill>
                  <a:schemeClr val="bg1"/>
                </a:solidFill>
                <a:latin typeface="+mn-ea"/>
              </a:rPr>
              <a:t>Servlet</a:t>
            </a:r>
          </a:p>
          <a:p>
            <a:pPr marL="176212" algn="ctr"/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클라이언트의 요청을 처리하고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그에 대한</a:t>
            </a:r>
            <a:br>
              <a:rPr lang="en-US" altLang="ko-KR" sz="3600" b="1" dirty="0">
                <a:solidFill>
                  <a:schemeClr val="bg1"/>
                </a:solidFill>
                <a:latin typeface="+mn-ea"/>
              </a:rPr>
            </a:b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응답을 생성하는 서버 프로그램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E3EC08-5904-4B30-2A06-A76CB56EBF57}"/>
              </a:ext>
            </a:extLst>
          </p:cNvPr>
          <p:cNvSpPr txBox="1"/>
          <p:nvPr/>
        </p:nvSpPr>
        <p:spPr>
          <a:xfrm>
            <a:off x="2788356" y="5046134"/>
            <a:ext cx="726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Servlet</a:t>
            </a:r>
            <a:r>
              <a:rPr lang="ko-KR" altLang="en-US" sz="2800" dirty="0"/>
              <a:t>을 이해하기 위한 예제를 실습해보자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21923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DC61D-7B74-D8E0-344D-7A47B962B800}"/>
              </a:ext>
            </a:extLst>
          </p:cNvPr>
          <p:cNvSpPr txBox="1"/>
          <p:nvPr/>
        </p:nvSpPr>
        <p:spPr>
          <a:xfrm>
            <a:off x="198066" y="656492"/>
            <a:ext cx="1161119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클라이언트에서 숫자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2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개를 전달하면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두 수를 연산하여 보여주는 프로그램을 설계해보자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src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 main  webapp  su.html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3FBBB-3EF3-6A20-7140-4EE363E8B91F}"/>
              </a:ext>
            </a:extLst>
          </p:cNvPr>
          <p:cNvSpPr txBox="1"/>
          <p:nvPr/>
        </p:nvSpPr>
        <p:spPr>
          <a:xfrm>
            <a:off x="288377" y="1439848"/>
            <a:ext cx="5581845" cy="5478423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DOCTYPE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html&gt;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meta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charset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"UTF-8"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SerVlet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Test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수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text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"su1"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수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text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"su2"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height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4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50px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colspan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"2"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align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"center"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"button"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전송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</a:t>
            </a:r>
            <a:endParaRPr lang="ko-KR" alt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"button"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취소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</a:t>
            </a:r>
            <a:endParaRPr lang="ko-KR" alt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CE902-D8D8-060C-07CA-5F2DACDA0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80" y="2392434"/>
            <a:ext cx="4264643" cy="16632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A28D80-0A38-0E1F-FF9C-6F3E4D6FBED2}"/>
              </a:ext>
            </a:extLst>
          </p:cNvPr>
          <p:cNvSpPr txBox="1"/>
          <p:nvPr/>
        </p:nvSpPr>
        <p:spPr>
          <a:xfrm>
            <a:off x="6321780" y="4179059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</a:t>
            </a:r>
            <a:r>
              <a:rPr lang="en-US" altLang="ko-KR" sz="1400" dirty="0"/>
              <a:t>1, 2</a:t>
            </a:r>
            <a:r>
              <a:rPr lang="ko-KR" altLang="en-US" sz="1400" dirty="0"/>
              <a:t>에 입력은 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전송</a:t>
            </a:r>
            <a:r>
              <a:rPr lang="en-US" altLang="ko-KR" sz="1400" dirty="0"/>
              <a:t>/</a:t>
            </a:r>
            <a:r>
              <a:rPr lang="ko-KR" altLang="en-US" sz="1400" dirty="0"/>
              <a:t>취소 버튼 기능이 없어 </a:t>
            </a:r>
            <a:br>
              <a:rPr lang="en-US" altLang="ko-KR" sz="1400" dirty="0"/>
            </a:br>
            <a:r>
              <a:rPr lang="ko-KR" altLang="en-US" sz="1400" dirty="0"/>
              <a:t>어떠한 동작도 하지 않음</a:t>
            </a:r>
          </a:p>
        </p:txBody>
      </p:sp>
    </p:spTree>
    <p:extLst>
      <p:ext uri="{BB962C8B-B14F-4D97-AF65-F5344CB8AC3E}">
        <p14:creationId xmlns:p14="http://schemas.microsoft.com/office/powerpoint/2010/main" val="39239721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EBEBF-73AB-7AA4-D698-342FA63D9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C7F3CB-F975-E8C2-45A9-46327C9C7341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bootstrap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21CEE-1A69-8A62-8C8A-17411D1E3BFF}"/>
              </a:ext>
            </a:extLst>
          </p:cNvPr>
          <p:cNvSpPr txBox="1"/>
          <p:nvPr/>
        </p:nvSpPr>
        <p:spPr>
          <a:xfrm>
            <a:off x="198066" y="656492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bootstrap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을 사용하면 아래 화면을 아름답게 표현할 수 있다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070E06-11C0-DDDF-DA50-09B9ADCC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80" y="1229679"/>
            <a:ext cx="4264643" cy="16632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D70F80-D3FA-D032-9C17-BC5B29C1B356}"/>
              </a:ext>
            </a:extLst>
          </p:cNvPr>
          <p:cNvSpPr txBox="1"/>
          <p:nvPr/>
        </p:nvSpPr>
        <p:spPr>
          <a:xfrm>
            <a:off x="198065" y="301497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1600" dirty="0">
                <a:hlinkClick r:id="rId3"/>
              </a:rPr>
              <a:t>W3Schools Online Web Tutorials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5059F-A500-7809-CF57-688E6EB49F5D}"/>
              </a:ext>
            </a:extLst>
          </p:cNvPr>
          <p:cNvSpPr txBox="1"/>
          <p:nvPr/>
        </p:nvSpPr>
        <p:spPr>
          <a:xfrm>
            <a:off x="198065" y="3344075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bootstrap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클릭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27419A-5AE4-D1EC-6835-F30ACE9B7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65" y="3941538"/>
            <a:ext cx="5801535" cy="15432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3690AE1-E3BB-24BD-B3B6-9BACDBC72530}"/>
              </a:ext>
            </a:extLst>
          </p:cNvPr>
          <p:cNvSpPr/>
          <p:nvPr/>
        </p:nvSpPr>
        <p:spPr>
          <a:xfrm rot="2661107">
            <a:off x="4505300" y="4506159"/>
            <a:ext cx="169334" cy="414024"/>
          </a:xfrm>
          <a:prstGeom prst="down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327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93FFA-9705-9AE0-B95B-9C48FF945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85B306-C9A4-C666-333C-786F598E6FF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bootstrap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86064-D0D7-D8FA-0C35-ECDBB9A070A8}"/>
              </a:ext>
            </a:extLst>
          </p:cNvPr>
          <p:cNvSpPr txBox="1"/>
          <p:nvPr/>
        </p:nvSpPr>
        <p:spPr>
          <a:xfrm>
            <a:off x="198066" y="656492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B3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클릭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B7904-893B-63CE-72DD-EA487D321724}"/>
              </a:ext>
            </a:extLst>
          </p:cNvPr>
          <p:cNvSpPr txBox="1"/>
          <p:nvPr/>
        </p:nvSpPr>
        <p:spPr>
          <a:xfrm>
            <a:off x="198066" y="2280743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BS Buttons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클릭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DF1A19-0BF0-C328-5399-D71497C1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68" y="1308514"/>
            <a:ext cx="2223732" cy="734231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39B0531-6915-A9EB-FB70-798BA90B22DD}"/>
              </a:ext>
            </a:extLst>
          </p:cNvPr>
          <p:cNvSpPr/>
          <p:nvPr/>
        </p:nvSpPr>
        <p:spPr>
          <a:xfrm rot="2661107">
            <a:off x="1186367" y="1070718"/>
            <a:ext cx="169334" cy="414024"/>
          </a:xfrm>
          <a:prstGeom prst="down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5EFF17D-691D-CB98-E042-E3ABC8AA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05" y="2719832"/>
            <a:ext cx="8688012" cy="33627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14346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787C6-EA3C-53EA-B43A-EFE57FB63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97B134C-F2DC-9194-7D8A-CCB7795241D0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bootstrap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83EFB-7D50-43E8-D7CE-7BB162C33A13}"/>
              </a:ext>
            </a:extLst>
          </p:cNvPr>
          <p:cNvSpPr txBox="1"/>
          <p:nvPr/>
        </p:nvSpPr>
        <p:spPr>
          <a:xfrm>
            <a:off x="198066" y="656492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Try it Yourself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클릭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FCBF4-368F-0846-1EDF-82B2858D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13" y="1070516"/>
            <a:ext cx="5296639" cy="29722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1D1991A4-6E2F-9A9B-799A-C3A44DD2446F}"/>
              </a:ext>
            </a:extLst>
          </p:cNvPr>
          <p:cNvSpPr/>
          <p:nvPr/>
        </p:nvSpPr>
        <p:spPr>
          <a:xfrm rot="2661107">
            <a:off x="1649211" y="3221988"/>
            <a:ext cx="169334" cy="414024"/>
          </a:xfrm>
          <a:prstGeom prst="downArrow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1519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5125C-5258-1068-9D55-1F1F0044C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2A0C11-FFE7-5AC2-5832-F0104416F70E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bootstrap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02B86-CF89-9EE5-896C-16C720643734}"/>
              </a:ext>
            </a:extLst>
          </p:cNvPr>
          <p:cNvSpPr txBox="1"/>
          <p:nvPr/>
        </p:nvSpPr>
        <p:spPr>
          <a:xfrm>
            <a:off x="198066" y="656492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Try it Yourself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클릭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5BF44E-BFB2-2E02-B7C3-1CCBD0DB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2" y="1070516"/>
            <a:ext cx="8135485" cy="3010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8CBC0E-43A3-D57B-2292-CDD34582100D}"/>
              </a:ext>
            </a:extLst>
          </p:cNvPr>
          <p:cNvSpPr/>
          <p:nvPr/>
        </p:nvSpPr>
        <p:spPr>
          <a:xfrm>
            <a:off x="518472" y="1986844"/>
            <a:ext cx="8264284" cy="7224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D056BD-E4C5-5D6B-2DF2-68503CE51DEE}"/>
              </a:ext>
            </a:extLst>
          </p:cNvPr>
          <p:cNvSpPr txBox="1"/>
          <p:nvPr/>
        </p:nvSpPr>
        <p:spPr>
          <a:xfrm>
            <a:off x="8782756" y="2007763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A0DFB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3A0DFB"/>
                </a:solidFill>
                <a:latin typeface="+mn-ea"/>
              </a:rPr>
              <a:t>줄 복사해서 </a:t>
            </a:r>
            <a:r>
              <a:rPr lang="en-US" altLang="ko-KR" sz="1400" dirty="0">
                <a:solidFill>
                  <a:srgbClr val="3A0DFB"/>
                </a:solidFill>
                <a:latin typeface="+mn-ea"/>
              </a:rPr>
              <a:t>head </a:t>
            </a:r>
            <a:r>
              <a:rPr lang="ko-KR" altLang="en-US" sz="1400" dirty="0">
                <a:solidFill>
                  <a:srgbClr val="3A0DFB"/>
                </a:solidFill>
                <a:latin typeface="+mn-ea"/>
              </a:rPr>
              <a:t>에 붙여넣기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390B74-924F-A8F6-4776-546096EBA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55" y="4389812"/>
            <a:ext cx="9213151" cy="24681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30F9CB4-B07C-0708-5FC8-166575C98FB2}"/>
              </a:ext>
            </a:extLst>
          </p:cNvPr>
          <p:cNvSpPr/>
          <p:nvPr/>
        </p:nvSpPr>
        <p:spPr>
          <a:xfrm>
            <a:off x="4346222" y="2882746"/>
            <a:ext cx="214489" cy="24681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140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01769-E03A-4701-F6B8-0B586BDDB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CDA800A-D1AF-E3F2-1B29-70C13E4BE661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bootstrap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D5A9A-46D0-1E43-7909-FE1A38580622}"/>
              </a:ext>
            </a:extLst>
          </p:cNvPr>
          <p:cNvSpPr txBox="1"/>
          <p:nvPr/>
        </p:nvSpPr>
        <p:spPr>
          <a:xfrm>
            <a:off x="198066" y="656492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Button style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선택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복사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70310B-A2F7-0940-0CE8-45A8C7AF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12" y="1070516"/>
            <a:ext cx="8526065" cy="3610479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91FBC9-E52B-263B-128B-A6DDE704AA5A}"/>
              </a:ext>
            </a:extLst>
          </p:cNvPr>
          <p:cNvCxnSpPr/>
          <p:nvPr/>
        </p:nvCxnSpPr>
        <p:spPr>
          <a:xfrm>
            <a:off x="2370667" y="2009422"/>
            <a:ext cx="181751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3497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65CC8-7C83-C9E8-9CD8-EF6E51F11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CCBB4B-94B4-89FE-FC74-6BD2FD4AF349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bootstrap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065CBE-8EA0-9BF0-C774-45E1D7BE855F}"/>
              </a:ext>
            </a:extLst>
          </p:cNvPr>
          <p:cNvSpPr txBox="1"/>
          <p:nvPr/>
        </p:nvSpPr>
        <p:spPr>
          <a:xfrm>
            <a:off x="198066" y="656492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su.html , button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에  붙여넣기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F1F89-A76D-5E79-5388-B945481F0D26}"/>
              </a:ext>
            </a:extLst>
          </p:cNvPr>
          <p:cNvSpPr txBox="1"/>
          <p:nvPr/>
        </p:nvSpPr>
        <p:spPr>
          <a:xfrm>
            <a:off x="488244" y="1070516"/>
            <a:ext cx="9220200" cy="175432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height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50px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colspan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"2"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align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"center"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"button"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전송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-primary"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"button"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취소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-warning"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42F5ED-94FC-A8F9-F514-F06CB3D3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3" y="3123394"/>
            <a:ext cx="4201111" cy="18195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0C095-28E6-A4D0-EAE8-950AB3DEA273}"/>
              </a:ext>
            </a:extLst>
          </p:cNvPr>
          <p:cNvSpPr txBox="1"/>
          <p:nvPr/>
        </p:nvSpPr>
        <p:spPr>
          <a:xfrm>
            <a:off x="5294489" y="3567289"/>
            <a:ext cx="4935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줄 간격이 너무 좁으므로</a:t>
            </a:r>
            <a:r>
              <a:rPr lang="en-US" altLang="ko-KR" dirty="0"/>
              <a:t>, height </a:t>
            </a:r>
            <a:r>
              <a:rPr lang="ko-KR" altLang="en-US" dirty="0"/>
              <a:t>속성을 주어 </a:t>
            </a:r>
            <a:endParaRPr lang="en-US" altLang="ko-KR" dirty="0"/>
          </a:p>
          <a:p>
            <a:r>
              <a:rPr lang="ko-KR" altLang="en-US" dirty="0"/>
              <a:t>띄우자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5839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9C6D0-44A9-51CE-0C5E-9656F524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74B5B32-F57D-41D5-DF46-79451ED8C849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bootstrap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5990B2-A0A2-091C-C87E-CC24037AF462}"/>
              </a:ext>
            </a:extLst>
          </p:cNvPr>
          <p:cNvSpPr txBox="1"/>
          <p:nvPr/>
        </p:nvSpPr>
        <p:spPr>
          <a:xfrm>
            <a:off x="198066" y="656492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su.html , button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에  붙여넣기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98983-40C9-945A-0620-73D3507335C8}"/>
              </a:ext>
            </a:extLst>
          </p:cNvPr>
          <p:cNvSpPr txBox="1"/>
          <p:nvPr/>
        </p:nvSpPr>
        <p:spPr>
          <a:xfrm>
            <a:off x="488244" y="1070516"/>
            <a:ext cx="9220200" cy="175432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height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50px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colspan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"2"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align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"center"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"button"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전송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-primary"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"button"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취소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-warning"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9C2963-ED7F-A678-31EC-8A073617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3" y="3123394"/>
            <a:ext cx="4201111" cy="18195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3D62E2-D637-A48E-97E6-3421E84ECE79}"/>
              </a:ext>
            </a:extLst>
          </p:cNvPr>
          <p:cNvSpPr txBox="1"/>
          <p:nvPr/>
        </p:nvSpPr>
        <p:spPr>
          <a:xfrm>
            <a:off x="5294489" y="3567289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줄 간격이 너무 좁으므로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padding</a:t>
            </a:r>
            <a:r>
              <a:rPr lang="ko-KR" altLang="en-US" dirty="0"/>
              <a:t>을 주어 넓혀주자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1678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D3B62-12EE-9B7D-571A-4BDEC8A7A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727B70-B6DD-A090-B678-0E828536881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bootstrap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EFE50-8E27-0059-A9DD-B92355EF766B}"/>
              </a:ext>
            </a:extLst>
          </p:cNvPr>
          <p:cNvSpPr txBox="1"/>
          <p:nvPr/>
        </p:nvSpPr>
        <p:spPr>
          <a:xfrm>
            <a:off x="198066" y="656492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padding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주어 줄 간격 넓히기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2C41C-5712-AA67-7C98-AB4F8B07A7E4}"/>
              </a:ext>
            </a:extLst>
          </p:cNvPr>
          <p:cNvSpPr txBox="1"/>
          <p:nvPr/>
        </p:nvSpPr>
        <p:spPr>
          <a:xfrm>
            <a:off x="462844" y="1120676"/>
            <a:ext cx="9152466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padding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5px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text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"su1"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padding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5px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text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"su2"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63F940-0A01-C37A-2185-D0C2A94D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4" y="3658699"/>
            <a:ext cx="3877216" cy="19338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811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3A33-3E44-957A-BBD7-B23494B6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4FF47A-DD15-1BCE-795A-3850C10E840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7F926B-F91F-4BB0-AB24-1B73ED16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3" y="784520"/>
            <a:ext cx="4944165" cy="5820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4DC346-EB06-498E-8F6E-8EE11C6F5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57" y="803572"/>
            <a:ext cx="4934639" cy="580153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29C12F1-C729-4072-8D7D-8BAACA5A66F7}"/>
              </a:ext>
            </a:extLst>
          </p:cNvPr>
          <p:cNvSpPr/>
          <p:nvPr/>
        </p:nvSpPr>
        <p:spPr>
          <a:xfrm>
            <a:off x="4111256" y="5532476"/>
            <a:ext cx="1118202" cy="2729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B6EB74-07AC-4E6C-83CD-953BD5E06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445" y="4170261"/>
            <a:ext cx="3064271" cy="83413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B83D13A-60DF-4FB9-BC35-C58E90DE91CD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4391247" y="5051397"/>
            <a:ext cx="279110" cy="48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8545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9B874-F7C9-4637-94C4-73AE1EE45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BB77E5F-F51B-8C9F-3332-E0EFAAE2B872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기능 구현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EC864-69B2-FBA6-79A9-B1674788C582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Servlet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기능 흐름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68179B-FEA4-0507-EF8F-3DBF1CAF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81" y="1337970"/>
            <a:ext cx="8202170" cy="4182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F010D-6EF3-067D-A6D9-541EB1526161}"/>
              </a:ext>
            </a:extLst>
          </p:cNvPr>
          <p:cNvSpPr txBox="1"/>
          <p:nvPr/>
        </p:nvSpPr>
        <p:spPr>
          <a:xfrm>
            <a:off x="6096000" y="3657600"/>
            <a:ext cx="3554178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3A0DFB"/>
                </a:solidFill>
              </a:rPr>
              <a:t>수</a:t>
            </a:r>
            <a:r>
              <a:rPr lang="en-US" altLang="ko-KR" sz="1400" dirty="0">
                <a:solidFill>
                  <a:srgbClr val="3A0DFB"/>
                </a:solidFill>
              </a:rPr>
              <a:t>1</a:t>
            </a:r>
            <a:r>
              <a:rPr lang="ko-KR" altLang="en-US" sz="1400" dirty="0">
                <a:solidFill>
                  <a:srgbClr val="3A0DFB"/>
                </a:solidFill>
              </a:rPr>
              <a:t>과 </a:t>
            </a:r>
            <a:r>
              <a:rPr lang="en-US" altLang="ko-KR" sz="1400" dirty="0">
                <a:solidFill>
                  <a:srgbClr val="3A0DFB"/>
                </a:solidFill>
              </a:rPr>
              <a:t> </a:t>
            </a:r>
            <a:r>
              <a:rPr lang="ko-KR" altLang="en-US" sz="1400" dirty="0">
                <a:solidFill>
                  <a:srgbClr val="3A0DFB"/>
                </a:solidFill>
              </a:rPr>
              <a:t>수</a:t>
            </a:r>
            <a:r>
              <a:rPr lang="en-US" altLang="ko-KR" sz="1400" dirty="0">
                <a:solidFill>
                  <a:srgbClr val="3A0DFB"/>
                </a:solidFill>
              </a:rPr>
              <a:t>2</a:t>
            </a:r>
            <a:r>
              <a:rPr lang="ko-KR" altLang="en-US" sz="1400" dirty="0">
                <a:solidFill>
                  <a:srgbClr val="3A0DFB"/>
                </a:solidFill>
              </a:rPr>
              <a:t>를 입력한 후</a:t>
            </a:r>
            <a:r>
              <a:rPr lang="en-US" altLang="ko-KR" sz="1400" dirty="0">
                <a:solidFill>
                  <a:srgbClr val="3A0DFB"/>
                </a:solidFill>
              </a:rPr>
              <a:t>,  </a:t>
            </a:r>
            <a:r>
              <a:rPr lang="ko-KR" altLang="en-US" sz="1400" dirty="0">
                <a:solidFill>
                  <a:srgbClr val="3A0DFB"/>
                </a:solidFill>
              </a:rPr>
              <a:t>전송을 클릭하면</a:t>
            </a:r>
            <a:endParaRPr lang="en-US" altLang="ko-KR" sz="1400" dirty="0">
              <a:solidFill>
                <a:srgbClr val="3A0DFB"/>
              </a:solidFill>
            </a:endParaRPr>
          </a:p>
          <a:p>
            <a:r>
              <a:rPr lang="ko-KR" altLang="en-US" sz="1400" dirty="0">
                <a:solidFill>
                  <a:srgbClr val="3A0DFB"/>
                </a:solidFill>
              </a:rPr>
              <a:t>서버로 전송</a:t>
            </a:r>
            <a:r>
              <a:rPr lang="en-US" altLang="ko-KR" sz="1400" dirty="0">
                <a:solidFill>
                  <a:srgbClr val="3A0DFB"/>
                </a:solidFill>
              </a:rPr>
              <a:t>(</a:t>
            </a:r>
            <a:r>
              <a:rPr lang="ko-KR" altLang="en-US" sz="1400" dirty="0">
                <a:solidFill>
                  <a:srgbClr val="3A0DFB"/>
                </a:solidFill>
              </a:rPr>
              <a:t>수</a:t>
            </a:r>
            <a:r>
              <a:rPr lang="en-US" altLang="ko-KR" sz="1400" dirty="0">
                <a:solidFill>
                  <a:srgbClr val="3A0DFB"/>
                </a:solidFill>
              </a:rPr>
              <a:t>1</a:t>
            </a:r>
            <a:r>
              <a:rPr lang="ko-KR" altLang="en-US" sz="1400" dirty="0">
                <a:solidFill>
                  <a:srgbClr val="3A0DFB"/>
                </a:solidFill>
              </a:rPr>
              <a:t>과 수</a:t>
            </a:r>
            <a:r>
              <a:rPr lang="en-US" altLang="ko-KR" sz="1400" dirty="0">
                <a:solidFill>
                  <a:srgbClr val="3A0DFB"/>
                </a:solidFill>
              </a:rPr>
              <a:t>2</a:t>
            </a:r>
            <a:r>
              <a:rPr lang="ko-KR" altLang="en-US" sz="1400" dirty="0">
                <a:solidFill>
                  <a:srgbClr val="3A0DFB"/>
                </a:solidFill>
              </a:rPr>
              <a:t>를 파라미터라 함</a:t>
            </a:r>
            <a:r>
              <a:rPr lang="en-US" altLang="ko-KR" sz="1400" dirty="0">
                <a:solidFill>
                  <a:srgbClr val="3A0DFB"/>
                </a:solidFill>
              </a:rPr>
              <a:t>)</a:t>
            </a:r>
            <a:endParaRPr lang="ko-KR" altLang="en-US" sz="1400" dirty="0">
              <a:solidFill>
                <a:srgbClr val="3A0DFB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9A84C2C-7DD3-BDA5-B5F3-A044AB480489}"/>
              </a:ext>
            </a:extLst>
          </p:cNvPr>
          <p:cNvSpPr/>
          <p:nvPr/>
        </p:nvSpPr>
        <p:spPr>
          <a:xfrm>
            <a:off x="2523067" y="2444622"/>
            <a:ext cx="304800" cy="32737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A0DFB"/>
                </a:solidFill>
              </a:rPr>
              <a:t>2</a:t>
            </a:r>
            <a:endParaRPr lang="ko-KR" altLang="en-US" b="1" dirty="0">
              <a:solidFill>
                <a:srgbClr val="3A0DFB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030E8FD-693C-B793-D547-DA23B50A5566}"/>
              </a:ext>
            </a:extLst>
          </p:cNvPr>
          <p:cNvSpPr/>
          <p:nvPr/>
        </p:nvSpPr>
        <p:spPr>
          <a:xfrm>
            <a:off x="6180666" y="3360184"/>
            <a:ext cx="304800" cy="32737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A0DFB"/>
                </a:solidFill>
              </a:rPr>
              <a:t>1</a:t>
            </a:r>
            <a:endParaRPr lang="ko-KR" altLang="en-US" b="1" dirty="0">
              <a:solidFill>
                <a:srgbClr val="3A0DFB"/>
              </a:solidFill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75FCF10-DB7A-6E08-4897-1378E89609CD}"/>
              </a:ext>
            </a:extLst>
          </p:cNvPr>
          <p:cNvSpPr/>
          <p:nvPr/>
        </p:nvSpPr>
        <p:spPr>
          <a:xfrm>
            <a:off x="2675467" y="2875765"/>
            <a:ext cx="3443111" cy="668946"/>
          </a:xfrm>
          <a:custGeom>
            <a:avLst/>
            <a:gdLst>
              <a:gd name="connsiteX0" fmla="*/ 3443111 w 3443111"/>
              <a:gd name="connsiteY0" fmla="*/ 668946 h 668946"/>
              <a:gd name="connsiteX1" fmla="*/ 2325511 w 3443111"/>
              <a:gd name="connsiteY1" fmla="*/ 330279 h 668946"/>
              <a:gd name="connsiteX2" fmla="*/ 632177 w 3443111"/>
              <a:gd name="connsiteY2" fmla="*/ 36768 h 668946"/>
              <a:gd name="connsiteX3" fmla="*/ 0 w 3443111"/>
              <a:gd name="connsiteY3" fmla="*/ 14191 h 66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3111" h="668946">
                <a:moveTo>
                  <a:pt x="3443111" y="668946"/>
                </a:moveTo>
                <a:cubicBezTo>
                  <a:pt x="3118555" y="552294"/>
                  <a:pt x="2794000" y="435642"/>
                  <a:pt x="2325511" y="330279"/>
                </a:cubicBezTo>
                <a:cubicBezTo>
                  <a:pt x="1857022" y="224916"/>
                  <a:pt x="1019762" y="89449"/>
                  <a:pt x="632177" y="36768"/>
                </a:cubicBezTo>
                <a:cubicBezTo>
                  <a:pt x="244592" y="-15913"/>
                  <a:pt x="122296" y="-861"/>
                  <a:pt x="0" y="14191"/>
                </a:cubicBezTo>
              </a:path>
            </a:pathLst>
          </a:custGeom>
          <a:noFill/>
          <a:ln w="19050">
            <a:solidFill>
              <a:srgbClr val="3A0DFB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BA4A2-2D50-8EF7-0D0F-F24FFB4AAA50}"/>
              </a:ext>
            </a:extLst>
          </p:cNvPr>
          <p:cNvSpPr txBox="1"/>
          <p:nvPr/>
        </p:nvSpPr>
        <p:spPr>
          <a:xfrm>
            <a:off x="2865864" y="2210169"/>
            <a:ext cx="220746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A0DFB"/>
                </a:solidFill>
              </a:rPr>
              <a:t>servlet</a:t>
            </a:r>
            <a:r>
              <a:rPr lang="ko-KR" altLang="en-US" sz="1400" dirty="0">
                <a:solidFill>
                  <a:srgbClr val="3A0DFB"/>
                </a:solidFill>
              </a:rPr>
              <a:t>으로 계산을 하여</a:t>
            </a:r>
            <a:r>
              <a:rPr lang="en-US" altLang="ko-KR" sz="1400" dirty="0">
                <a:solidFill>
                  <a:srgbClr val="3A0DFB"/>
                </a:solidFill>
              </a:rPr>
              <a:t>, </a:t>
            </a:r>
          </a:p>
          <a:p>
            <a:r>
              <a:rPr lang="ko-KR" altLang="en-US" sz="1400" dirty="0">
                <a:solidFill>
                  <a:srgbClr val="3A0DFB"/>
                </a:solidFill>
              </a:rPr>
              <a:t>결과값을 </a:t>
            </a:r>
            <a:r>
              <a:rPr lang="en-US" altLang="ko-KR" sz="1400" dirty="0">
                <a:solidFill>
                  <a:srgbClr val="3A0DFB"/>
                </a:solidFill>
              </a:rPr>
              <a:t>client</a:t>
            </a:r>
            <a:r>
              <a:rPr lang="ko-KR" altLang="en-US" sz="1400" dirty="0">
                <a:solidFill>
                  <a:srgbClr val="3A0DFB"/>
                </a:solidFill>
              </a:rPr>
              <a:t>로 전송함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5D828B5-BE85-2E7A-B9A3-450F2B345009}"/>
              </a:ext>
            </a:extLst>
          </p:cNvPr>
          <p:cNvSpPr/>
          <p:nvPr/>
        </p:nvSpPr>
        <p:spPr>
          <a:xfrm>
            <a:off x="2630311" y="3059289"/>
            <a:ext cx="3397956" cy="1732980"/>
          </a:xfrm>
          <a:custGeom>
            <a:avLst/>
            <a:gdLst>
              <a:gd name="connsiteX0" fmla="*/ 0 w 3397956"/>
              <a:gd name="connsiteY0" fmla="*/ 0 h 1732980"/>
              <a:gd name="connsiteX1" fmla="*/ 982133 w 3397956"/>
              <a:gd name="connsiteY1" fmla="*/ 993422 h 1732980"/>
              <a:gd name="connsiteX2" fmla="*/ 2833511 w 3397956"/>
              <a:gd name="connsiteY2" fmla="*/ 1625600 h 1732980"/>
              <a:gd name="connsiteX3" fmla="*/ 3397956 w 3397956"/>
              <a:gd name="connsiteY3" fmla="*/ 1727200 h 173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956" h="1732980">
                <a:moveTo>
                  <a:pt x="0" y="0"/>
                </a:moveTo>
                <a:cubicBezTo>
                  <a:pt x="254940" y="361244"/>
                  <a:pt x="509881" y="722489"/>
                  <a:pt x="982133" y="993422"/>
                </a:cubicBezTo>
                <a:cubicBezTo>
                  <a:pt x="1454385" y="1264355"/>
                  <a:pt x="2430874" y="1503304"/>
                  <a:pt x="2833511" y="1625600"/>
                </a:cubicBezTo>
                <a:cubicBezTo>
                  <a:pt x="3236148" y="1747896"/>
                  <a:pt x="3317052" y="1737548"/>
                  <a:pt x="3397956" y="1727200"/>
                </a:cubicBezTo>
              </a:path>
            </a:pathLst>
          </a:custGeom>
          <a:noFill/>
          <a:ln w="19050">
            <a:solidFill>
              <a:srgbClr val="3A0DFB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9A0B473-0B58-67B3-2F40-E93912107C28}"/>
              </a:ext>
            </a:extLst>
          </p:cNvPr>
          <p:cNvSpPr/>
          <p:nvPr/>
        </p:nvSpPr>
        <p:spPr>
          <a:xfrm>
            <a:off x="6049331" y="4579014"/>
            <a:ext cx="304800" cy="32737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A0DFB"/>
                </a:solidFill>
              </a:rPr>
              <a:t>3</a:t>
            </a:r>
            <a:endParaRPr lang="ko-KR" altLang="en-US" b="1" dirty="0">
              <a:solidFill>
                <a:srgbClr val="3A0DFB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DDA3F-E82E-F0DD-2A65-58F5ECFCD4C6}"/>
              </a:ext>
            </a:extLst>
          </p:cNvPr>
          <p:cNvSpPr txBox="1"/>
          <p:nvPr/>
        </p:nvSpPr>
        <p:spPr>
          <a:xfrm>
            <a:off x="6485466" y="4638380"/>
            <a:ext cx="114486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3A0DFB"/>
                </a:solidFill>
              </a:rPr>
              <a:t>결과값 표시</a:t>
            </a:r>
          </a:p>
        </p:txBody>
      </p:sp>
    </p:spTree>
    <p:extLst>
      <p:ext uri="{BB962C8B-B14F-4D97-AF65-F5344CB8AC3E}">
        <p14:creationId xmlns:p14="http://schemas.microsoft.com/office/powerpoint/2010/main" val="30145250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700C2-6D0C-90E9-EF4B-B504EE851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4D7F98B-9BD0-83E0-1FA5-744C6A95E0F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기능 구현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6650C-91BD-C6B6-D79D-BDC56581C531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Form tag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지정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Form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이란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HTML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에서 사용자 입력을 서버로 전송하기 위한 양식을 정의하는 태그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520179-BFFA-B174-EC1E-699C382B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7" y="1515299"/>
            <a:ext cx="8003010" cy="4436314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988F3C6-77BB-8D08-58C1-C4F83C7D068E}"/>
              </a:ext>
            </a:extLst>
          </p:cNvPr>
          <p:cNvCxnSpPr/>
          <p:nvPr/>
        </p:nvCxnSpPr>
        <p:spPr>
          <a:xfrm flipH="1">
            <a:off x="1512711" y="1885244"/>
            <a:ext cx="361245" cy="191912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6776EB-8487-B394-7A16-5D4D352707D1}"/>
              </a:ext>
            </a:extLst>
          </p:cNvPr>
          <p:cNvCxnSpPr/>
          <p:nvPr/>
        </p:nvCxnSpPr>
        <p:spPr>
          <a:xfrm flipH="1">
            <a:off x="1597377" y="5365279"/>
            <a:ext cx="361245" cy="191912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21DD82-37BE-45FA-A91C-4A6227B46C68}"/>
              </a:ext>
            </a:extLst>
          </p:cNvPr>
          <p:cNvSpPr txBox="1"/>
          <p:nvPr/>
        </p:nvSpPr>
        <p:spPr>
          <a:xfrm>
            <a:off x="8636000" y="1981200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영역 전체를</a:t>
            </a:r>
            <a:endParaRPr lang="en-US" altLang="ko-KR" dirty="0"/>
          </a:p>
          <a:p>
            <a:r>
              <a:rPr lang="en-US" altLang="ko-KR" dirty="0"/>
              <a:t>form </a:t>
            </a:r>
            <a:r>
              <a:rPr lang="ko-KR" altLang="en-US" dirty="0"/>
              <a:t>으로 </a:t>
            </a:r>
            <a:r>
              <a:rPr lang="ko-KR" altLang="en-US" dirty="0" err="1"/>
              <a:t>묶어줌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981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7DD16-F096-051F-3E2C-B16F1F7F8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54E196F-225A-BECC-5C64-267065B03CE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기능 구현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취소 버튼 구현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5AFA7-21F1-D3E7-6967-B49237EE2231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취소 버튼 기능 구현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취소 버튼의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type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을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“button”  “reset”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로 변경하고 브라우저 </a:t>
            </a:r>
            <a:r>
              <a:rPr lang="ko-KR" altLang="en-US" sz="1600" dirty="0" err="1">
                <a:latin typeface="+mn-ea"/>
                <a:sym typeface="Wingdings" panose="05000000000000000000" pitchFamily="2" charset="2"/>
              </a:rPr>
              <a:t>새로고침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취소 버튼을 클릭해 보자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1BC6ED-BE0D-C484-A54A-23D5A34B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44" y="1251324"/>
            <a:ext cx="8583223" cy="36485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73BC98C-8BA6-E708-14E1-7CBC57BBAEC0}"/>
              </a:ext>
            </a:extLst>
          </p:cNvPr>
          <p:cNvCxnSpPr/>
          <p:nvPr/>
        </p:nvCxnSpPr>
        <p:spPr>
          <a:xfrm flipH="1" flipV="1">
            <a:off x="2912533" y="3781778"/>
            <a:ext cx="158045" cy="24835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6748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F7AC9-73CB-328A-FBFA-AF4CC4CE5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64EDBD8-0A8D-3AA8-C7C2-357BDD2B0E3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기능 구현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전송버튼 구현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33612-EAC2-48BC-032B-9B86DBEFDC88}"/>
              </a:ext>
            </a:extLst>
          </p:cNvPr>
          <p:cNvSpPr txBox="1"/>
          <p:nvPr/>
        </p:nvSpPr>
        <p:spPr>
          <a:xfrm>
            <a:off x="222667" y="746896"/>
            <a:ext cx="1161119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전송버튼을 클릭하면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servlet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으로 전송되도록 구현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전송 버튼의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type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을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“submit”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으로 변경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889664-92FD-02DE-4AE6-E094227D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2" y="1593376"/>
            <a:ext cx="7459116" cy="4258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42E7352-A3A5-E5E6-1413-FF779AAE0B7A}"/>
              </a:ext>
            </a:extLst>
          </p:cNvPr>
          <p:cNvCxnSpPr>
            <a:cxnSpLocks/>
          </p:cNvCxnSpPr>
          <p:nvPr/>
        </p:nvCxnSpPr>
        <p:spPr>
          <a:xfrm flipH="1">
            <a:off x="2867378" y="2562578"/>
            <a:ext cx="158044" cy="29351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CD4820-5B8F-13AA-BBF5-DE9D72B6A2F6}"/>
              </a:ext>
            </a:extLst>
          </p:cNvPr>
          <p:cNvCxnSpPr/>
          <p:nvPr/>
        </p:nvCxnSpPr>
        <p:spPr>
          <a:xfrm>
            <a:off x="2698044" y="4255911"/>
            <a:ext cx="4007556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99E331-4312-F16C-831C-7674FAE30D79}"/>
              </a:ext>
            </a:extLst>
          </p:cNvPr>
          <p:cNvSpPr txBox="1"/>
          <p:nvPr/>
        </p:nvSpPr>
        <p:spPr>
          <a:xfrm>
            <a:off x="7191022" y="4131733"/>
            <a:ext cx="482035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전송 버튼을 클릭하면</a:t>
            </a:r>
            <a:r>
              <a:rPr lang="en-US" altLang="ko-KR" sz="1600" dirty="0"/>
              <a:t>, su1</a:t>
            </a:r>
            <a:r>
              <a:rPr lang="ko-KR" altLang="en-US" sz="1600" dirty="0"/>
              <a:t>과 </a:t>
            </a:r>
            <a:r>
              <a:rPr lang="en-US" altLang="ko-KR" sz="1600" dirty="0"/>
              <a:t>su2</a:t>
            </a:r>
            <a:r>
              <a:rPr lang="ko-KR" altLang="en-US" sz="1600" dirty="0"/>
              <a:t>가 전달된다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받을 대상이 지정되어 있지 않으므로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서버는 아무런 일을 하지 않는다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705142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90601-0242-2E0B-889C-2FFBFF32D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90DD92C-C4E7-FD75-79F4-E4DF5F36B3D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AD7E2-FC85-B725-E10B-C9B3C36D3F94}"/>
              </a:ext>
            </a:extLst>
          </p:cNvPr>
          <p:cNvSpPr txBox="1"/>
          <p:nvPr/>
        </p:nvSpPr>
        <p:spPr>
          <a:xfrm>
            <a:off x="222667" y="746896"/>
            <a:ext cx="1161119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받을 대상 지정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form tag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옆에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action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키워드로 지정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2AEBC-2C14-20BA-3082-E82DD73A9C39}"/>
              </a:ext>
            </a:extLst>
          </p:cNvPr>
          <p:cNvSpPr txBox="1"/>
          <p:nvPr/>
        </p:nvSpPr>
        <p:spPr>
          <a:xfrm>
            <a:off x="623711" y="1620656"/>
            <a:ext cx="3169356" cy="12003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form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action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"calc"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760E754-CB8E-C4E6-D026-BA73BB56F4D5}"/>
              </a:ext>
            </a:extLst>
          </p:cNvPr>
          <p:cNvCxnSpPr/>
          <p:nvPr/>
        </p:nvCxnSpPr>
        <p:spPr>
          <a:xfrm>
            <a:off x="1524000" y="2220820"/>
            <a:ext cx="189653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69D139-3570-0341-5E42-EF0F3FCCEE30}"/>
              </a:ext>
            </a:extLst>
          </p:cNvPr>
          <p:cNvSpPr txBox="1"/>
          <p:nvPr/>
        </p:nvSpPr>
        <p:spPr>
          <a:xfrm>
            <a:off x="3951111" y="1712930"/>
            <a:ext cx="7976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calc </a:t>
            </a:r>
            <a:r>
              <a:rPr lang="ko-KR" altLang="en-US" sz="1600" dirty="0"/>
              <a:t>는 클라이언트가 주소란에 입력하는 주소임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확장자 있어도 되고 없어도 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servlet </a:t>
            </a:r>
            <a:r>
              <a:rPr lang="ko-KR" altLang="en-US" sz="1600" dirty="0"/>
              <a:t>파일을 만들어서 </a:t>
            </a:r>
            <a:r>
              <a:rPr lang="en-US" altLang="ko-KR" sz="1600" dirty="0"/>
              <a:t>calc</a:t>
            </a:r>
            <a:r>
              <a:rPr lang="ko-KR" altLang="en-US" sz="1600" dirty="0"/>
              <a:t>와 </a:t>
            </a:r>
            <a:r>
              <a:rPr lang="en-US" altLang="ko-KR" sz="1600" dirty="0"/>
              <a:t>mapping </a:t>
            </a:r>
            <a:r>
              <a:rPr lang="ko-KR" altLang="en-US" sz="1600" dirty="0"/>
              <a:t>해주어야 함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D48D8-6861-D434-4C5B-D3E1220CAD72}"/>
              </a:ext>
            </a:extLst>
          </p:cNvPr>
          <p:cNvSpPr txBox="1"/>
          <p:nvPr/>
        </p:nvSpPr>
        <p:spPr>
          <a:xfrm>
            <a:off x="290400" y="2897869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servlet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만들기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src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/main/java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kr.son.controller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 New  Servlet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calcController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1F80E13-5C90-1010-F741-95A66EBE4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1" y="3388777"/>
            <a:ext cx="4274413" cy="33388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FE6F297-AB58-C1A6-0BC2-2BFDE3ADA6A3}"/>
              </a:ext>
            </a:extLst>
          </p:cNvPr>
          <p:cNvCxnSpPr>
            <a:cxnSpLocks/>
          </p:cNvCxnSpPr>
          <p:nvPr/>
        </p:nvCxnSpPr>
        <p:spPr>
          <a:xfrm>
            <a:off x="1343375" y="5432509"/>
            <a:ext cx="86924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E5FBBC1-1382-9EAB-E59B-9D4E02349AB4}"/>
              </a:ext>
            </a:extLst>
          </p:cNvPr>
          <p:cNvSpPr/>
          <p:nvPr/>
        </p:nvSpPr>
        <p:spPr>
          <a:xfrm>
            <a:off x="2506131" y="6366934"/>
            <a:ext cx="666044" cy="293511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56AF384-1EC6-2796-2C17-D26C43E3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050" y="3429000"/>
            <a:ext cx="3788658" cy="32551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86E3B8C-11B9-47F7-4068-FD42404D0E09}"/>
              </a:ext>
            </a:extLst>
          </p:cNvPr>
          <p:cNvSpPr/>
          <p:nvPr/>
        </p:nvSpPr>
        <p:spPr>
          <a:xfrm>
            <a:off x="5344050" y="5466376"/>
            <a:ext cx="732168" cy="293511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E1FE03-CA0E-505C-3C65-0B590799A0BE}"/>
              </a:ext>
            </a:extLst>
          </p:cNvPr>
          <p:cNvCxnSpPr/>
          <p:nvPr/>
        </p:nvCxnSpPr>
        <p:spPr>
          <a:xfrm flipV="1">
            <a:off x="6118575" y="5159022"/>
            <a:ext cx="587022" cy="27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BF20D4-0AAB-0C85-C959-B4404189ECC0}"/>
              </a:ext>
            </a:extLst>
          </p:cNvPr>
          <p:cNvSpPr txBox="1"/>
          <p:nvPr/>
        </p:nvSpPr>
        <p:spPr>
          <a:xfrm>
            <a:off x="6506448" y="5575221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A0DFB"/>
                </a:solidFill>
              </a:rPr>
              <a:t>/calc </a:t>
            </a:r>
            <a:r>
              <a:rPr lang="ko-KR" altLang="en-US" dirty="0">
                <a:solidFill>
                  <a:srgbClr val="3A0DFB"/>
                </a:solidFill>
              </a:rPr>
              <a:t>로 </a:t>
            </a:r>
            <a:r>
              <a:rPr lang="en-US" altLang="ko-KR" dirty="0">
                <a:solidFill>
                  <a:srgbClr val="3A0DFB"/>
                </a:solidFill>
              </a:rPr>
              <a:t>edit</a:t>
            </a:r>
            <a:endParaRPr lang="ko-KR" altLang="en-US" dirty="0">
              <a:solidFill>
                <a:srgbClr val="3A0DFB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1D76AF7-A40B-685F-008D-ACD01E80D5FE}"/>
              </a:ext>
            </a:extLst>
          </p:cNvPr>
          <p:cNvSpPr/>
          <p:nvPr/>
        </p:nvSpPr>
        <p:spPr>
          <a:xfrm>
            <a:off x="5057419" y="4775200"/>
            <a:ext cx="158045" cy="5205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D4A02EA-A99E-0614-EFE7-8FE35AF9240F}"/>
              </a:ext>
            </a:extLst>
          </p:cNvPr>
          <p:cNvSpPr/>
          <p:nvPr/>
        </p:nvSpPr>
        <p:spPr>
          <a:xfrm>
            <a:off x="6960856" y="6424495"/>
            <a:ext cx="666044" cy="293511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97980B2-6EA8-7260-9F19-6246FAABC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530" y="3400066"/>
            <a:ext cx="2821470" cy="32551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DA72259-1445-5726-C265-4B9E840EC788}"/>
              </a:ext>
            </a:extLst>
          </p:cNvPr>
          <p:cNvCxnSpPr>
            <a:cxnSpLocks/>
          </p:cNvCxnSpPr>
          <p:nvPr/>
        </p:nvCxnSpPr>
        <p:spPr>
          <a:xfrm flipH="1">
            <a:off x="10295106" y="5477665"/>
            <a:ext cx="124538" cy="25090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F0D6E7B-3628-DB05-164E-543407878D6F}"/>
              </a:ext>
            </a:extLst>
          </p:cNvPr>
          <p:cNvSpPr/>
          <p:nvPr/>
        </p:nvSpPr>
        <p:spPr>
          <a:xfrm>
            <a:off x="11433262" y="6333471"/>
            <a:ext cx="666044" cy="293511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E0D03E3-600A-C453-56AE-6DE2500FB3B8}"/>
              </a:ext>
            </a:extLst>
          </p:cNvPr>
          <p:cNvSpPr/>
          <p:nvPr/>
        </p:nvSpPr>
        <p:spPr>
          <a:xfrm>
            <a:off x="9178618" y="4796286"/>
            <a:ext cx="158045" cy="5205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8603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3845-778E-8A9E-3475-7FE4224E9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083F0B-9E87-15F2-F5B6-17C469F4BC1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C8B1B-AD9C-60B0-03D3-233D994710A2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su.html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과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calcController.java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관계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0B637F-3E52-E356-A1A6-2306C6B6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417"/>
            <a:ext cx="12192000" cy="459014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22B869-E1A9-F66D-611F-2FA33A59575B}"/>
              </a:ext>
            </a:extLst>
          </p:cNvPr>
          <p:cNvSpPr/>
          <p:nvPr/>
        </p:nvSpPr>
        <p:spPr>
          <a:xfrm>
            <a:off x="4713109" y="3883858"/>
            <a:ext cx="666044" cy="293511"/>
          </a:xfrm>
          <a:prstGeom prst="round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432ADA-45B0-9010-53E7-81F5B37D51DF}"/>
              </a:ext>
            </a:extLst>
          </p:cNvPr>
          <p:cNvSpPr/>
          <p:nvPr/>
        </p:nvSpPr>
        <p:spPr>
          <a:xfrm>
            <a:off x="4713109" y="3248377"/>
            <a:ext cx="666044" cy="293511"/>
          </a:xfrm>
          <a:prstGeom prst="round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873E8-B71C-64AF-8384-EDC69D13D4FE}"/>
              </a:ext>
            </a:extLst>
          </p:cNvPr>
          <p:cNvSpPr txBox="1"/>
          <p:nvPr/>
        </p:nvSpPr>
        <p:spPr>
          <a:xfrm>
            <a:off x="4199467" y="2938893"/>
            <a:ext cx="133241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1. su1, su2 </a:t>
            </a:r>
            <a:r>
              <a:rPr lang="ko-KR" altLang="en-US" sz="1200" b="1" dirty="0"/>
              <a:t>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824F33-71A3-8334-D791-CD10FE534A01}"/>
              </a:ext>
            </a:extLst>
          </p:cNvPr>
          <p:cNvSpPr txBox="1"/>
          <p:nvPr/>
        </p:nvSpPr>
        <p:spPr>
          <a:xfrm>
            <a:off x="3380693" y="4480998"/>
            <a:ext cx="134684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전송버튼 클릭</a:t>
            </a: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1ECCA1B-AAFB-E29C-CAD6-436E7CF80C0D}"/>
              </a:ext>
            </a:extLst>
          </p:cNvPr>
          <p:cNvSpPr/>
          <p:nvPr/>
        </p:nvSpPr>
        <p:spPr>
          <a:xfrm>
            <a:off x="1580444" y="2152363"/>
            <a:ext cx="6220178" cy="545681"/>
          </a:xfrm>
          <a:custGeom>
            <a:avLst/>
            <a:gdLst>
              <a:gd name="connsiteX0" fmla="*/ 0 w 6220178"/>
              <a:gd name="connsiteY0" fmla="*/ 444081 h 545681"/>
              <a:gd name="connsiteX1" fmla="*/ 1603023 w 6220178"/>
              <a:gd name="connsiteY1" fmla="*/ 82837 h 545681"/>
              <a:gd name="connsiteX2" fmla="*/ 5362223 w 6220178"/>
              <a:gd name="connsiteY2" fmla="*/ 37681 h 545681"/>
              <a:gd name="connsiteX3" fmla="*/ 6220178 w 6220178"/>
              <a:gd name="connsiteY3" fmla="*/ 545681 h 54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0178" h="545681">
                <a:moveTo>
                  <a:pt x="0" y="444081"/>
                </a:moveTo>
                <a:cubicBezTo>
                  <a:pt x="354659" y="297325"/>
                  <a:pt x="709319" y="150570"/>
                  <a:pt x="1603023" y="82837"/>
                </a:cubicBezTo>
                <a:cubicBezTo>
                  <a:pt x="2496727" y="15104"/>
                  <a:pt x="4592697" y="-39460"/>
                  <a:pt x="5362223" y="37681"/>
                </a:cubicBezTo>
                <a:cubicBezTo>
                  <a:pt x="6131749" y="114822"/>
                  <a:pt x="6175963" y="330251"/>
                  <a:pt x="6220178" y="545681"/>
                </a:cubicBezTo>
              </a:path>
            </a:pathLst>
          </a:custGeom>
          <a:noFill/>
          <a:ln w="22225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A2B69-8218-68D4-5761-082C8F01CD01}"/>
              </a:ext>
            </a:extLst>
          </p:cNvPr>
          <p:cNvSpPr txBox="1"/>
          <p:nvPr/>
        </p:nvSpPr>
        <p:spPr>
          <a:xfrm>
            <a:off x="4185039" y="1754939"/>
            <a:ext cx="210205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 err="1"/>
              <a:t>매핑된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servlet </a:t>
            </a:r>
            <a:r>
              <a:rPr lang="ko-KR" altLang="en-US" sz="1200" b="1" dirty="0"/>
              <a:t>파일 실행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4F801D5-1747-8552-FDFA-2423E37A3965}"/>
              </a:ext>
            </a:extLst>
          </p:cNvPr>
          <p:cNvCxnSpPr/>
          <p:nvPr/>
        </p:nvCxnSpPr>
        <p:spPr>
          <a:xfrm>
            <a:off x="5379153" y="3429000"/>
            <a:ext cx="2997203" cy="2226733"/>
          </a:xfrm>
          <a:prstGeom prst="straightConnector1">
            <a:avLst/>
          </a:prstGeom>
          <a:ln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640EF7-5700-BADB-DDDD-76BC7F209F8C}"/>
              </a:ext>
            </a:extLst>
          </p:cNvPr>
          <p:cNvCxnSpPr>
            <a:cxnSpLocks/>
          </p:cNvCxnSpPr>
          <p:nvPr/>
        </p:nvCxnSpPr>
        <p:spPr>
          <a:xfrm>
            <a:off x="5393581" y="4030613"/>
            <a:ext cx="2982775" cy="1625120"/>
          </a:xfrm>
          <a:prstGeom prst="straightConnector1">
            <a:avLst/>
          </a:prstGeom>
          <a:ln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FC2F5FF-8911-46E4-17AF-2A353412A59A}"/>
              </a:ext>
            </a:extLst>
          </p:cNvPr>
          <p:cNvSpPr txBox="1"/>
          <p:nvPr/>
        </p:nvSpPr>
        <p:spPr>
          <a:xfrm>
            <a:off x="8376356" y="5566231"/>
            <a:ext cx="133241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4. su1, su2 </a:t>
            </a:r>
            <a:r>
              <a:rPr lang="ko-KR" altLang="en-US" sz="1200" b="1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41931422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B4FFE-4219-CEE2-9346-EE7A8243D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96AA77-D592-9D85-E2E3-E9EA0D413770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실습 예제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html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생성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74F28F-9D00-6D1F-60A5-B807140470E7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calcController.java 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파라미터 수집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EAD94-314A-91B4-DC13-6F50ABB35A9D}"/>
              </a:ext>
            </a:extLst>
          </p:cNvPr>
          <p:cNvSpPr txBox="1"/>
          <p:nvPr/>
        </p:nvSpPr>
        <p:spPr>
          <a:xfrm>
            <a:off x="417688" y="1251324"/>
            <a:ext cx="11611199" cy="403187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@WebServlet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"/calc"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calcController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protected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service(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		throws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ServletException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IOException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lvl="1"/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	// </a:t>
            </a:r>
            <a:r>
              <a:rPr lang="en-US" altLang="ko-KR" sz="16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TODO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Auto-generated method stub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	//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클라이언트에서 넘어오는 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form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파라미터 수집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(su1, su2)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	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su1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Integer.</a:t>
            </a:r>
            <a:r>
              <a:rPr lang="en-US" altLang="ko-KR" sz="160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parseInt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.getParameter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"su1"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));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	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su2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Integer.</a:t>
            </a:r>
            <a:r>
              <a:rPr lang="en-US" altLang="ko-KR" sz="160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parseInt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.getParameter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"su2"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));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	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=0;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	for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su1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&lt;=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su2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++)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		sum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+=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}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PrintWriter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response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.getWriter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totla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= 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6306290B-427C-32CD-D263-DF954BFEC984}"/>
              </a:ext>
            </a:extLst>
          </p:cNvPr>
          <p:cNvSpPr/>
          <p:nvPr/>
        </p:nvSpPr>
        <p:spPr>
          <a:xfrm>
            <a:off x="8387644" y="2506133"/>
            <a:ext cx="214489" cy="22013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0CDFD2-F479-DD91-7073-B4E2B1AA3748}"/>
              </a:ext>
            </a:extLst>
          </p:cNvPr>
          <p:cNvSpPr txBox="1"/>
          <p:nvPr/>
        </p:nvSpPr>
        <p:spPr>
          <a:xfrm>
            <a:off x="8861778" y="2743200"/>
            <a:ext cx="16514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파라미터 수집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출력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A15D73-0E75-2F21-22AC-B34586E5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54" y="5050229"/>
            <a:ext cx="1895955" cy="180777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9D76434-FE3C-52E2-D54A-8CABC7F2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272" y="5245960"/>
            <a:ext cx="2191056" cy="1505160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E1476AB-0683-B9A3-6394-13267F26500C}"/>
              </a:ext>
            </a:extLst>
          </p:cNvPr>
          <p:cNvSpPr/>
          <p:nvPr/>
        </p:nvSpPr>
        <p:spPr>
          <a:xfrm>
            <a:off x="4651022" y="5757333"/>
            <a:ext cx="270934" cy="462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729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76CE-A878-E3C5-0F91-F117FF142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2462F04-008C-8B9B-16B0-55000AF68073}"/>
              </a:ext>
            </a:extLst>
          </p:cNvPr>
          <p:cNvSpPr/>
          <p:nvPr/>
        </p:nvSpPr>
        <p:spPr>
          <a:xfrm>
            <a:off x="0" y="0"/>
            <a:ext cx="12192000" cy="174560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4800" b="1" dirty="0">
                <a:solidFill>
                  <a:schemeClr val="bg1"/>
                </a:solidFill>
                <a:latin typeface="+mn-ea"/>
              </a:rPr>
              <a:t>GET Vs. POST </a:t>
            </a:r>
            <a:endParaRPr lang="ko-KR" altLang="en-US" sz="48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B0977A-7FB7-0FC3-23E8-CF2A30571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168870"/>
              </p:ext>
            </p:extLst>
          </p:nvPr>
        </p:nvGraphicFramePr>
        <p:xfrm>
          <a:off x="838200" y="2314734"/>
          <a:ext cx="10515600" cy="295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252775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0314894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5997686"/>
                    </a:ext>
                  </a:extLst>
                </a:gridCol>
              </a:tblGrid>
              <a:tr h="63276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GET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87626"/>
                  </a:ext>
                </a:extLst>
              </a:tr>
              <a:tr h="5800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데이터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URL</a:t>
                      </a:r>
                      <a:r>
                        <a:rPr lang="ko-KR" altLang="en-US" sz="1600"/>
                        <a:t>에 포함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본문</a:t>
                      </a:r>
                      <a:r>
                        <a:rPr lang="en-US" altLang="ko-KR" sz="1600"/>
                        <a:t>(</a:t>
                      </a:r>
                      <a:r>
                        <a:rPr lang="en-US" sz="1600"/>
                        <a:t>Body)</a:t>
                      </a:r>
                      <a:r>
                        <a:rPr lang="ko-KR" altLang="en-US" sz="1600"/>
                        <a:t>에 포함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632645"/>
                  </a:ext>
                </a:extLst>
              </a:tr>
              <a:tr h="5800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보안성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낮음 </a:t>
                      </a:r>
                      <a:r>
                        <a:rPr lang="en-US" altLang="ko-KR" sz="1600"/>
                        <a:t>(</a:t>
                      </a:r>
                      <a:r>
                        <a:rPr lang="en-US" sz="1600"/>
                        <a:t>URL </a:t>
                      </a:r>
                      <a:r>
                        <a:rPr lang="ko-KR" altLang="en-US" sz="1600"/>
                        <a:t>노출</a:t>
                      </a:r>
                      <a:r>
                        <a:rPr lang="en-US" altLang="ko-KR" sz="16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높음 </a:t>
                      </a:r>
                      <a:r>
                        <a:rPr lang="en-US" altLang="ko-KR" sz="1600"/>
                        <a:t>(</a:t>
                      </a:r>
                      <a:r>
                        <a:rPr lang="en-US" sz="1600"/>
                        <a:t>HTTPS </a:t>
                      </a:r>
                      <a:r>
                        <a:rPr lang="ko-KR" altLang="en-US" sz="1600"/>
                        <a:t>시 안전</a:t>
                      </a:r>
                      <a:r>
                        <a:rPr lang="en-US" altLang="ko-KR" sz="16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82346"/>
                  </a:ext>
                </a:extLst>
              </a:tr>
              <a:tr h="5800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/>
                        <a:t>데이터 길이 제한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거의 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211700"/>
                  </a:ext>
                </a:extLst>
              </a:tr>
              <a:tr h="5800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사용 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데이터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데이터 전송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665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3202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BE442-65E7-52BF-9E64-6D6338B6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F68F-4820-322D-401F-C8CFD4DB95F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GET Vs. POST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281315-042E-6B7C-2338-B9D450585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30" y="1324062"/>
            <a:ext cx="4775603" cy="8170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AADA01-1FBF-FCA2-979A-EBCF33A2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308" y="1086870"/>
            <a:ext cx="5536179" cy="19048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99FB0-4C27-108E-5124-86670FC4A09B}"/>
              </a:ext>
            </a:extLst>
          </p:cNvPr>
          <p:cNvSpPr txBox="1"/>
          <p:nvPr/>
        </p:nvSpPr>
        <p:spPr>
          <a:xfrm>
            <a:off x="575330" y="790222"/>
            <a:ext cx="5140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GET </a:t>
            </a:r>
            <a:r>
              <a:rPr lang="en-US" altLang="ko-KR" sz="2000" dirty="0">
                <a:sym typeface="Wingdings" panose="05000000000000000000" pitchFamily="2" charset="2"/>
              </a:rPr>
              <a:t> method </a:t>
            </a:r>
            <a:r>
              <a:rPr lang="ko-KR" altLang="en-US" sz="2000" dirty="0">
                <a:sym typeface="Wingdings" panose="05000000000000000000" pitchFamily="2" charset="2"/>
              </a:rPr>
              <a:t>생략하면 </a:t>
            </a:r>
            <a:r>
              <a:rPr lang="en-US" altLang="ko-KR" sz="2000" dirty="0">
                <a:sym typeface="Wingdings" panose="05000000000000000000" pitchFamily="2" charset="2"/>
              </a:rPr>
              <a:t>default = GET</a:t>
            </a:r>
            <a:endParaRPr lang="ko-KR" altLang="en-US" sz="20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038F927-B63B-9F33-6181-26DEA55DA8C0}"/>
              </a:ext>
            </a:extLst>
          </p:cNvPr>
          <p:cNvSpPr/>
          <p:nvPr/>
        </p:nvSpPr>
        <p:spPr>
          <a:xfrm>
            <a:off x="5350933" y="1732594"/>
            <a:ext cx="496711" cy="152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F7D0E-DBE3-5A9B-0AA5-2DE98972BA0B}"/>
              </a:ext>
            </a:extLst>
          </p:cNvPr>
          <p:cNvSpPr txBox="1"/>
          <p:nvPr/>
        </p:nvSpPr>
        <p:spPr>
          <a:xfrm>
            <a:off x="9047441" y="1870010"/>
            <a:ext cx="2569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3A0DFB"/>
                </a:solidFill>
              </a:rPr>
              <a:t>URL</a:t>
            </a:r>
            <a:r>
              <a:rPr lang="ko-KR" altLang="en-US" sz="1600" dirty="0">
                <a:solidFill>
                  <a:srgbClr val="3A0DFB"/>
                </a:solidFill>
              </a:rPr>
              <a:t>에 </a:t>
            </a:r>
            <a:r>
              <a:rPr lang="en-US" altLang="ko-KR" sz="1600" dirty="0">
                <a:solidFill>
                  <a:srgbClr val="3A0DFB"/>
                </a:solidFill>
              </a:rPr>
              <a:t>Query </a:t>
            </a:r>
            <a:r>
              <a:rPr lang="ko-KR" altLang="en-US" sz="1600" dirty="0">
                <a:solidFill>
                  <a:srgbClr val="3A0DFB"/>
                </a:solidFill>
              </a:rPr>
              <a:t>문자열 포함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2F260-DC53-2D56-4E7F-4E0C900203E3}"/>
              </a:ext>
            </a:extLst>
          </p:cNvPr>
          <p:cNvSpPr txBox="1"/>
          <p:nvPr/>
        </p:nvSpPr>
        <p:spPr>
          <a:xfrm>
            <a:off x="575330" y="3429000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POST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CA523C-5511-E5E5-09E0-1DA12756B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08" y="4002927"/>
            <a:ext cx="5007821" cy="8170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46BA4B-58A7-3CF1-0BF7-333146183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308" y="3866297"/>
            <a:ext cx="4896533" cy="13717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275FFD-8F26-ED38-1891-45BC00760D35}"/>
              </a:ext>
            </a:extLst>
          </p:cNvPr>
          <p:cNvSpPr txBox="1"/>
          <p:nvPr/>
        </p:nvSpPr>
        <p:spPr>
          <a:xfrm>
            <a:off x="8308019" y="4819992"/>
            <a:ext cx="2569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3A0DFB"/>
                </a:solidFill>
              </a:rPr>
              <a:t>URL</a:t>
            </a:r>
            <a:r>
              <a:rPr lang="ko-KR" altLang="en-US" sz="1600" dirty="0">
                <a:solidFill>
                  <a:srgbClr val="3A0DFB"/>
                </a:solidFill>
              </a:rPr>
              <a:t>에 </a:t>
            </a:r>
            <a:r>
              <a:rPr lang="en-US" altLang="ko-KR" sz="1600" dirty="0">
                <a:solidFill>
                  <a:srgbClr val="3A0DFB"/>
                </a:solidFill>
              </a:rPr>
              <a:t>Query </a:t>
            </a:r>
            <a:r>
              <a:rPr lang="ko-KR" altLang="en-US" sz="1600" dirty="0">
                <a:solidFill>
                  <a:srgbClr val="3A0DFB"/>
                </a:solidFill>
              </a:rPr>
              <a:t>문자열 없음</a:t>
            </a:r>
          </a:p>
        </p:txBody>
      </p:sp>
    </p:spTree>
    <p:extLst>
      <p:ext uri="{BB962C8B-B14F-4D97-AF65-F5344CB8AC3E}">
        <p14:creationId xmlns:p14="http://schemas.microsoft.com/office/powerpoint/2010/main" val="29710476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8092-7834-0CC6-E996-F318FA4FC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1429F72-67D3-823A-EF0E-34856966970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Tomcat server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service method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3212522D-81E1-6980-2271-D13DE29C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56" y="1672154"/>
            <a:ext cx="5885976" cy="3923984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1D8A5-0E78-2242-6B9E-63FBD0AFCF86}"/>
              </a:ext>
            </a:extLst>
          </p:cNvPr>
          <p:cNvSpPr txBox="1"/>
          <p:nvPr/>
        </p:nvSpPr>
        <p:spPr>
          <a:xfrm>
            <a:off x="169102" y="656492"/>
            <a:ext cx="1162594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protected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service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HttpServletRequest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2000" b="1" u="sng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HttpServletResponse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2000" b="1" u="sng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response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		throws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ServletException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IOException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B085CF-4E89-DBE7-3B5F-2A6E20358B52}"/>
              </a:ext>
            </a:extLst>
          </p:cNvPr>
          <p:cNvCxnSpPr>
            <a:cxnSpLocks/>
          </p:cNvCxnSpPr>
          <p:nvPr/>
        </p:nvCxnSpPr>
        <p:spPr>
          <a:xfrm>
            <a:off x="6660444" y="995046"/>
            <a:ext cx="1207912" cy="2433954"/>
          </a:xfrm>
          <a:prstGeom prst="straightConnector1">
            <a:avLst/>
          </a:prstGeom>
          <a:ln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C68D4C-FED1-C4D5-54CC-357DF9D3E647}"/>
              </a:ext>
            </a:extLst>
          </p:cNvPr>
          <p:cNvCxnSpPr>
            <a:cxnSpLocks/>
          </p:cNvCxnSpPr>
          <p:nvPr/>
        </p:nvCxnSpPr>
        <p:spPr>
          <a:xfrm flipH="1">
            <a:off x="9211733" y="995046"/>
            <a:ext cx="1648178" cy="3509221"/>
          </a:xfrm>
          <a:prstGeom prst="straightConnector1">
            <a:avLst/>
          </a:prstGeom>
          <a:ln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F5E24-724D-500C-4DE0-C9345FD7F16A}"/>
              </a:ext>
            </a:extLst>
          </p:cNvPr>
          <p:cNvSpPr txBox="1"/>
          <p:nvPr/>
        </p:nvSpPr>
        <p:spPr>
          <a:xfrm>
            <a:off x="169102" y="2993125"/>
            <a:ext cx="5287666" cy="2312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Tomcat</a:t>
            </a:r>
            <a:r>
              <a:rPr lang="en-US" altLang="ko-KR" sz="1400" dirty="0"/>
              <a:t> : Java</a:t>
            </a:r>
            <a:r>
              <a:rPr lang="ko-KR" altLang="en-US" sz="1400" dirty="0"/>
              <a:t> 웹서버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ym typeface="Wingdings" panose="05000000000000000000" pitchFamily="2" charset="2"/>
              </a:rPr>
              <a:t>서블릿</a:t>
            </a:r>
            <a:r>
              <a:rPr lang="ko-KR" altLang="en-US" sz="1400" dirty="0">
                <a:sym typeface="Wingdings" panose="05000000000000000000" pitchFamily="2" charset="2"/>
              </a:rPr>
              <a:t> 실행하는 </a:t>
            </a:r>
            <a:r>
              <a:rPr lang="ko-KR" altLang="en-US" sz="1400" dirty="0" err="1">
                <a:sym typeface="Wingdings" panose="05000000000000000000" pitchFamily="2" charset="2"/>
              </a:rPr>
              <a:t>프랫폼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ym typeface="Wingdings" panose="05000000000000000000" pitchFamily="2" charset="2"/>
              </a:rPr>
              <a:t>Servlet</a:t>
            </a:r>
            <a:r>
              <a:rPr lang="en-US" altLang="ko-KR" sz="1400" dirty="0">
                <a:sym typeface="Wingdings" panose="05000000000000000000" pitchFamily="2" charset="2"/>
              </a:rPr>
              <a:t> : </a:t>
            </a:r>
            <a:r>
              <a:rPr lang="ko-KR" altLang="en-US" sz="1400" dirty="0">
                <a:sym typeface="Wingdings" panose="05000000000000000000" pitchFamily="2" charset="2"/>
              </a:rPr>
              <a:t>사용자가 정의한 </a:t>
            </a:r>
            <a:r>
              <a:rPr lang="en-US" altLang="ko-KR" sz="1400" dirty="0">
                <a:sym typeface="Wingdings" panose="05000000000000000000" pitchFamily="2" charset="2"/>
              </a:rPr>
              <a:t>Java </a:t>
            </a:r>
            <a:r>
              <a:rPr lang="ko-KR" altLang="en-US" sz="1400" dirty="0">
                <a:sym typeface="Wingdings" panose="05000000000000000000" pitchFamily="2" charset="2"/>
              </a:rPr>
              <a:t>클래스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>
                <a:sym typeface="Wingdings" panose="05000000000000000000" pitchFamily="2" charset="2"/>
              </a:rPr>
              <a:t>           </a:t>
            </a:r>
            <a:r>
              <a:rPr lang="en-US" altLang="ko-KR" sz="1400" dirty="0" err="1">
                <a:sym typeface="Wingdings" panose="05000000000000000000" pitchFamily="2" charset="2"/>
              </a:rPr>
              <a:t>HttpServlet</a:t>
            </a:r>
            <a:r>
              <a:rPr lang="ko-KR" altLang="en-US" sz="1400" dirty="0">
                <a:sym typeface="Wingdings" panose="05000000000000000000" pitchFamily="2" charset="2"/>
              </a:rPr>
              <a:t>을 상속받아서</a:t>
            </a:r>
            <a:r>
              <a:rPr lang="en-US" altLang="ko-KR" sz="1400" dirty="0">
                <a:sym typeface="Wingdings" panose="05000000000000000000" pitchFamily="2" charset="2"/>
              </a:rPr>
              <a:t>, Tomcat</a:t>
            </a:r>
            <a:r>
              <a:rPr lang="ko-KR" altLang="en-US" sz="1400" dirty="0">
                <a:sym typeface="Wingdings" panose="05000000000000000000" pitchFamily="2" charset="2"/>
              </a:rPr>
              <a:t>이 호출해서 실행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ym typeface="Wingdings" panose="05000000000000000000" pitchFamily="2" charset="2"/>
              </a:rPr>
              <a:t>Request</a:t>
            </a:r>
            <a:r>
              <a:rPr lang="en-US" altLang="ko-KR" sz="1400" dirty="0">
                <a:sym typeface="Wingdings" panose="05000000000000000000" pitchFamily="2" charset="2"/>
              </a:rPr>
              <a:t> : </a:t>
            </a:r>
            <a:r>
              <a:rPr lang="ko-KR" altLang="en-US" sz="1400" dirty="0">
                <a:sym typeface="Wingdings" panose="05000000000000000000" pitchFamily="2" charset="2"/>
              </a:rPr>
              <a:t>클라이언트가 </a:t>
            </a:r>
            <a:r>
              <a:rPr lang="en-US" altLang="ko-KR" sz="1400" dirty="0">
                <a:sym typeface="Wingdings" panose="05000000000000000000" pitchFamily="2" charset="2"/>
              </a:rPr>
              <a:t>Tomcat</a:t>
            </a:r>
            <a:r>
              <a:rPr lang="ko-KR" altLang="en-US" sz="1400" dirty="0">
                <a:sym typeface="Wingdings" panose="05000000000000000000" pitchFamily="2" charset="2"/>
              </a:rPr>
              <a:t>으로 보낸 요청을 </a:t>
            </a:r>
            <a:r>
              <a:rPr lang="en-US" altLang="ko-KR" sz="1400" dirty="0">
                <a:sym typeface="Wingdings" panose="05000000000000000000" pitchFamily="2" charset="2"/>
              </a:rPr>
              <a:t>Tomcat</a:t>
            </a:r>
            <a:r>
              <a:rPr lang="ko-KR" altLang="en-US" sz="1400" dirty="0">
                <a:sym typeface="Wingdings" panose="05000000000000000000" pitchFamily="2" charset="2"/>
              </a:rPr>
              <a:t>이 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>
                <a:sym typeface="Wingdings" panose="05000000000000000000" pitchFamily="2" charset="2"/>
              </a:rPr>
              <a:t>          </a:t>
            </a:r>
            <a:r>
              <a:rPr lang="en-US" altLang="ko-KR" sz="1400" dirty="0" err="1">
                <a:sym typeface="Wingdings" panose="05000000000000000000" pitchFamily="2" charset="2"/>
              </a:rPr>
              <a:t>HttpServletRequest</a:t>
            </a:r>
            <a:r>
              <a:rPr lang="ko-KR" altLang="en-US" sz="1400" dirty="0">
                <a:sym typeface="Wingdings" panose="05000000000000000000" pitchFamily="2" charset="2"/>
              </a:rPr>
              <a:t>로 </a:t>
            </a:r>
            <a:r>
              <a:rPr lang="en-US" altLang="ko-KR" sz="1400" dirty="0">
                <a:sym typeface="Wingdings" panose="05000000000000000000" pitchFamily="2" charset="2"/>
              </a:rPr>
              <a:t>package </a:t>
            </a:r>
            <a:r>
              <a:rPr lang="ko-KR" altLang="en-US" sz="1400" dirty="0">
                <a:sym typeface="Wingdings" panose="05000000000000000000" pitchFamily="2" charset="2"/>
              </a:rPr>
              <a:t>해서 </a:t>
            </a:r>
            <a:r>
              <a:rPr lang="en-US" altLang="ko-KR" sz="1400" dirty="0">
                <a:sym typeface="Wingdings" panose="05000000000000000000" pitchFamily="2" charset="2"/>
              </a:rPr>
              <a:t>Servlet </a:t>
            </a:r>
            <a:r>
              <a:rPr lang="ko-KR" altLang="en-US" sz="1400" dirty="0">
                <a:sym typeface="Wingdings" panose="05000000000000000000" pitchFamily="2" charset="2"/>
              </a:rPr>
              <a:t>에 전달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ym typeface="Wingdings" panose="05000000000000000000" pitchFamily="2" charset="2"/>
              </a:rPr>
              <a:t>Response</a:t>
            </a:r>
            <a:r>
              <a:rPr lang="en-US" altLang="ko-KR" sz="1400" dirty="0">
                <a:sym typeface="Wingdings" panose="05000000000000000000" pitchFamily="2" charset="2"/>
              </a:rPr>
              <a:t> : Servlet</a:t>
            </a:r>
            <a:r>
              <a:rPr lang="ko-KR" altLang="en-US" sz="1400" dirty="0">
                <a:sym typeface="Wingdings" panose="05000000000000000000" pitchFamily="2" charset="2"/>
              </a:rPr>
              <a:t>이 작성한 응답을 </a:t>
            </a:r>
            <a:r>
              <a:rPr lang="en-US" altLang="ko-KR" sz="1400" dirty="0">
                <a:sym typeface="Wingdings" panose="05000000000000000000" pitchFamily="2" charset="2"/>
              </a:rPr>
              <a:t>Tomcat</a:t>
            </a:r>
            <a:r>
              <a:rPr lang="ko-KR" altLang="en-US" sz="1400" dirty="0">
                <a:sym typeface="Wingdings" panose="05000000000000000000" pitchFamily="2" charset="2"/>
              </a:rPr>
              <a:t>이 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>
                <a:sym typeface="Wingdings" panose="05000000000000000000" pitchFamily="2" charset="2"/>
              </a:rPr>
              <a:t>         </a:t>
            </a:r>
            <a:r>
              <a:rPr lang="en-US" altLang="ko-KR" sz="1400" dirty="0" err="1">
                <a:sym typeface="Wingdings" panose="05000000000000000000" pitchFamily="2" charset="2"/>
              </a:rPr>
              <a:t>HttpServletResponse</a:t>
            </a:r>
            <a:r>
              <a:rPr lang="ko-KR" altLang="en-US" sz="1400" dirty="0">
                <a:sym typeface="Wingdings" panose="05000000000000000000" pitchFamily="2" charset="2"/>
              </a:rPr>
              <a:t>를 통해 클라이언트로 전달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107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3A33-3E44-957A-BBD7-B23494B6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4FF47A-DD15-1BCE-795A-3850C10E840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이미 연결되어 있는 경우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11B21-4B30-F3ED-DB4A-44F37514894D}"/>
              </a:ext>
            </a:extLst>
          </p:cNvPr>
          <p:cNvSpPr txBox="1"/>
          <p:nvPr/>
        </p:nvSpPr>
        <p:spPr>
          <a:xfrm flipH="1">
            <a:off x="255268" y="885825"/>
            <a:ext cx="11346182" cy="2306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.jar </a:t>
            </a:r>
            <a:r>
              <a:rPr lang="ko-KR" altLang="en-US" dirty="0">
                <a:solidFill>
                  <a:srgbClr val="3A0DFB"/>
                </a:solidFill>
              </a:rPr>
              <a:t>파일 연결</a:t>
            </a:r>
            <a:r>
              <a:rPr lang="en-US" altLang="ko-KR" dirty="0">
                <a:solidFill>
                  <a:srgbClr val="3A0DFB"/>
                </a:solidFill>
              </a:rPr>
              <a:t> </a:t>
            </a: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3A0DFB"/>
                </a:solidFill>
                <a:sym typeface="Wingdings" panose="05000000000000000000" pitchFamily="2" charset="2"/>
              </a:rPr>
              <a:t>이미 되어 있을 수도 있다</a:t>
            </a: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ts val="2500"/>
              </a:lnSpc>
            </a:pP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50EF21-1AD7-B52E-F4C4-A3F4E554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58" y="1379950"/>
            <a:ext cx="6868484" cy="472505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2C61CA6-55EB-D67D-99D7-0903A69D7717}"/>
              </a:ext>
            </a:extLst>
          </p:cNvPr>
          <p:cNvSpPr/>
          <p:nvPr/>
        </p:nvSpPr>
        <p:spPr>
          <a:xfrm>
            <a:off x="5242560" y="2447925"/>
            <a:ext cx="234316" cy="1809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E406-6B98-4F2E-6C71-0948C394EAE1}"/>
              </a:ext>
            </a:extLst>
          </p:cNvPr>
          <p:cNvSpPr txBox="1"/>
          <p:nvPr/>
        </p:nvSpPr>
        <p:spPr>
          <a:xfrm>
            <a:off x="5603557" y="239991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3A0DFB"/>
                </a:solidFill>
              </a:rPr>
              <a:t>편집</a:t>
            </a:r>
            <a:endParaRPr lang="ko-KR" altLang="en-US" sz="1200" b="1" dirty="0">
              <a:solidFill>
                <a:srgbClr val="3A0DF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A0AD1-C4DB-7358-12FD-6093D4FF08D2}"/>
              </a:ext>
            </a:extLst>
          </p:cNvPr>
          <p:cNvSpPr txBox="1"/>
          <p:nvPr/>
        </p:nvSpPr>
        <p:spPr>
          <a:xfrm>
            <a:off x="3212782" y="533955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3A0DFB"/>
                </a:solidFill>
              </a:rPr>
              <a:t>경로 확인</a:t>
            </a:r>
          </a:p>
        </p:txBody>
      </p:sp>
    </p:spTree>
    <p:extLst>
      <p:ext uri="{BB962C8B-B14F-4D97-AF65-F5344CB8AC3E}">
        <p14:creationId xmlns:p14="http://schemas.microsoft.com/office/powerpoint/2010/main" val="29348093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B54D6-7E3E-A237-EEA6-36FF26DEA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8B29DD-5071-3F45-25EF-BB2FE5276CF2}"/>
              </a:ext>
            </a:extLst>
          </p:cNvPr>
          <p:cNvSpPr/>
          <p:nvPr/>
        </p:nvSpPr>
        <p:spPr>
          <a:xfrm>
            <a:off x="0" y="-1"/>
            <a:ext cx="12192000" cy="6419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Model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분리하기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07F095-9F82-0F9F-F85A-110E9514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9" y="1265894"/>
            <a:ext cx="9127494" cy="371250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BE0ED0-557A-635C-7819-A179AC86D1C8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Servlet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이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controller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역할을 하고 있는데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, Model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기능까지 포함되어 있으므로 분리하자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52BDDFE7-B94F-E8AE-8138-B8E8AC60EC2C}"/>
              </a:ext>
            </a:extLst>
          </p:cNvPr>
          <p:cNvSpPr/>
          <p:nvPr/>
        </p:nvSpPr>
        <p:spPr>
          <a:xfrm>
            <a:off x="7089422" y="2280356"/>
            <a:ext cx="191911" cy="801511"/>
          </a:xfrm>
          <a:prstGeom prst="rightBrace">
            <a:avLst/>
          </a:prstGeom>
          <a:ln>
            <a:solidFill>
              <a:srgbClr val="3A0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85048-D6EA-6F1D-E53C-D35503431FBC}"/>
              </a:ext>
            </a:extLst>
          </p:cNvPr>
          <p:cNvSpPr txBox="1"/>
          <p:nvPr/>
        </p:nvSpPr>
        <p:spPr>
          <a:xfrm>
            <a:off x="7540978" y="2536513"/>
            <a:ext cx="3021083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파라미터 수집은 </a:t>
            </a:r>
            <a:r>
              <a:rPr lang="en-US" altLang="ko-KR" sz="1400" b="1" dirty="0"/>
              <a:t>Controller</a:t>
            </a:r>
            <a:r>
              <a:rPr lang="ko-KR" altLang="en-US" sz="1400" b="1" dirty="0"/>
              <a:t>의 역할</a:t>
            </a: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B42482B0-CFF7-8B9E-97FD-8069DD013099}"/>
              </a:ext>
            </a:extLst>
          </p:cNvPr>
          <p:cNvSpPr/>
          <p:nvPr/>
        </p:nvSpPr>
        <p:spPr>
          <a:xfrm>
            <a:off x="7117643" y="3294818"/>
            <a:ext cx="191911" cy="801511"/>
          </a:xfrm>
          <a:prstGeom prst="rightBrace">
            <a:avLst/>
          </a:prstGeom>
          <a:ln>
            <a:solidFill>
              <a:srgbClr val="3A0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F5F54-3DB6-9095-CA4B-8E5A99A8E80C}"/>
              </a:ext>
            </a:extLst>
          </p:cNvPr>
          <p:cNvSpPr txBox="1"/>
          <p:nvPr/>
        </p:nvSpPr>
        <p:spPr>
          <a:xfrm>
            <a:off x="7540978" y="3413464"/>
            <a:ext cx="4094391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데이터를 처리하는 </a:t>
            </a:r>
            <a:r>
              <a:rPr lang="en-US" altLang="ko-KR" sz="1400" b="1" dirty="0"/>
              <a:t>logic</a:t>
            </a:r>
            <a:r>
              <a:rPr lang="ko-KR" altLang="en-US" sz="1400" b="1" dirty="0"/>
              <a:t>인 </a:t>
            </a:r>
            <a:r>
              <a:rPr lang="en-US" altLang="ko-KR" sz="1400" b="1" dirty="0"/>
              <a:t>Business logic</a:t>
            </a:r>
            <a:r>
              <a:rPr lang="ko-KR" altLang="en-US" sz="1400" b="1" dirty="0"/>
              <a:t>은</a:t>
            </a:r>
            <a:endParaRPr lang="en-US" altLang="ko-KR" sz="1400" b="1" dirty="0"/>
          </a:p>
          <a:p>
            <a:r>
              <a:rPr lang="en-US" altLang="ko-KR" sz="1400" b="1" dirty="0"/>
              <a:t>Model </a:t>
            </a:r>
            <a:r>
              <a:rPr lang="ko-KR" altLang="en-US" sz="1400" b="1" dirty="0"/>
              <a:t>계층에서 처리하므로 별도로 분리해야 함</a:t>
            </a: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AE336991-819A-82A0-442F-120618B9E3F3}"/>
              </a:ext>
            </a:extLst>
          </p:cNvPr>
          <p:cNvSpPr/>
          <p:nvPr/>
        </p:nvSpPr>
        <p:spPr>
          <a:xfrm>
            <a:off x="7151508" y="4262588"/>
            <a:ext cx="191911" cy="457714"/>
          </a:xfrm>
          <a:prstGeom prst="rightBrace">
            <a:avLst/>
          </a:prstGeom>
          <a:ln>
            <a:solidFill>
              <a:srgbClr val="3A0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B35B5D-A5E6-4C56-3637-6ACEF3815519}"/>
              </a:ext>
            </a:extLst>
          </p:cNvPr>
          <p:cNvSpPr txBox="1"/>
          <p:nvPr/>
        </p:nvSpPr>
        <p:spPr>
          <a:xfrm>
            <a:off x="7540978" y="4194394"/>
            <a:ext cx="433163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응답 부분은 </a:t>
            </a:r>
            <a:r>
              <a:rPr lang="en-US" altLang="ko-KR" sz="1400" b="1" dirty="0" err="1"/>
              <a:t>jsp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형태로 </a:t>
            </a:r>
            <a:r>
              <a:rPr lang="en-US" altLang="ko-KR" sz="1400" b="1" dirty="0"/>
              <a:t>View </a:t>
            </a:r>
            <a:r>
              <a:rPr lang="ko-KR" altLang="en-US" sz="1400" b="1" dirty="0"/>
              <a:t>계층으로 분리해야 함</a:t>
            </a:r>
          </a:p>
        </p:txBody>
      </p:sp>
    </p:spTree>
    <p:extLst>
      <p:ext uri="{BB962C8B-B14F-4D97-AF65-F5344CB8AC3E}">
        <p14:creationId xmlns:p14="http://schemas.microsoft.com/office/powerpoint/2010/main" val="24531143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2F01D-A7EE-7295-EA49-E2386F369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F35B09-39CC-17E7-8226-5B5F6ADDAAFB}"/>
              </a:ext>
            </a:extLst>
          </p:cNvPr>
          <p:cNvSpPr/>
          <p:nvPr/>
        </p:nvSpPr>
        <p:spPr>
          <a:xfrm>
            <a:off x="0" y="-1"/>
            <a:ext cx="12192000" cy="6419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Model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MyCalc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85A90-355E-B6B5-4E79-2B64D138CF88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model  New  class  </a:t>
            </a:r>
            <a:r>
              <a:rPr lang="en-US" altLang="ko-KR" sz="1600" b="1" dirty="0" err="1">
                <a:latin typeface="+mn-ea"/>
                <a:sym typeface="Wingdings" panose="05000000000000000000" pitchFamily="2" charset="2"/>
              </a:rPr>
              <a:t>MyCalc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4FD0C5-01BF-C70B-E63B-811D9DEC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80" y="1265894"/>
            <a:ext cx="8230749" cy="35533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644CCF-9CA3-FA41-CBC0-FBC546AA27D0}"/>
              </a:ext>
            </a:extLst>
          </p:cNvPr>
          <p:cNvSpPr/>
          <p:nvPr/>
        </p:nvSpPr>
        <p:spPr>
          <a:xfrm>
            <a:off x="4572000" y="3872089"/>
            <a:ext cx="790222" cy="327378"/>
          </a:xfrm>
          <a:prstGeom prst="roundRect">
            <a:avLst/>
          </a:prstGeom>
          <a:noFill/>
          <a:ln>
            <a:solidFill>
              <a:srgbClr val="3A0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6BAFE0-CBD2-FCD4-A16C-999183CA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9" y="5219273"/>
            <a:ext cx="3540803" cy="13960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29236D7-49B6-0E01-E26B-7175D951D16D}"/>
              </a:ext>
            </a:extLst>
          </p:cNvPr>
          <p:cNvSpPr/>
          <p:nvPr/>
        </p:nvSpPr>
        <p:spPr>
          <a:xfrm>
            <a:off x="1930400" y="4910667"/>
            <a:ext cx="406400" cy="2144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487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7908E-EED8-FD49-8D77-967359F6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0344807-0850-8921-01AF-27243375A76D}"/>
              </a:ext>
            </a:extLst>
          </p:cNvPr>
          <p:cNvSpPr/>
          <p:nvPr/>
        </p:nvSpPr>
        <p:spPr>
          <a:xfrm>
            <a:off x="0" y="-1"/>
            <a:ext cx="12192000" cy="6419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Model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MyCalc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07983-13A7-D87D-133E-328B75111DC4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MyCalc.java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E77EC-6B48-31C7-3B29-660FA407AFC0}"/>
              </a:ext>
            </a:extLst>
          </p:cNvPr>
          <p:cNvSpPr txBox="1"/>
          <p:nvPr/>
        </p:nvSpPr>
        <p:spPr>
          <a:xfrm>
            <a:off x="499533" y="1265894"/>
            <a:ext cx="6101644" cy="286232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package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kr.son.model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MyCalc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sum(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su1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su2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total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=0;</a:t>
            </a:r>
          </a:p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for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su1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&lt;=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su2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++) {</a:t>
            </a:r>
          </a:p>
          <a:p>
            <a:pPr>
              <a:buNone/>
            </a:pP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   total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+=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</a:t>
            </a:r>
          </a:p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return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total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97431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CC63B-44E8-2D17-1060-4A772AEDF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0D5954-1A79-185B-5445-AFEE20AA708B}"/>
              </a:ext>
            </a:extLst>
          </p:cNvPr>
          <p:cNvSpPr/>
          <p:nvPr/>
        </p:nvSpPr>
        <p:spPr>
          <a:xfrm>
            <a:off x="0" y="-1"/>
            <a:ext cx="12192000" cy="6419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Model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분리하기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CalcController.java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A8D72-4096-C51D-8A9C-AD2F3E41F0FD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비즈니스 로직 부분 삭제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783EBC-759F-D3EE-EA60-E79F8FE1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40" y="1160920"/>
            <a:ext cx="7544853" cy="24101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E6318A-8E1B-2A72-F1EC-CBD2871DB830}"/>
              </a:ext>
            </a:extLst>
          </p:cNvPr>
          <p:cNvCxnSpPr/>
          <p:nvPr/>
        </p:nvCxnSpPr>
        <p:spPr>
          <a:xfrm>
            <a:off x="1275644" y="2867378"/>
            <a:ext cx="2506134" cy="561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32DC22-1011-F265-ACB2-6BDF31298E2C}"/>
              </a:ext>
            </a:extLst>
          </p:cNvPr>
          <p:cNvCxnSpPr>
            <a:cxnSpLocks/>
          </p:cNvCxnSpPr>
          <p:nvPr/>
        </p:nvCxnSpPr>
        <p:spPr>
          <a:xfrm flipV="1">
            <a:off x="1275644" y="2980267"/>
            <a:ext cx="2506134" cy="44873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2FBED5-99AC-72D6-8E60-85449F1D14DE}"/>
              </a:ext>
            </a:extLst>
          </p:cNvPr>
          <p:cNvSpPr txBox="1"/>
          <p:nvPr/>
        </p:nvSpPr>
        <p:spPr>
          <a:xfrm>
            <a:off x="222666" y="3778093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모델 호출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464F2-1DE5-FE83-8736-66F55E07F2CE}"/>
              </a:ext>
            </a:extLst>
          </p:cNvPr>
          <p:cNvSpPr txBox="1"/>
          <p:nvPr/>
        </p:nvSpPr>
        <p:spPr>
          <a:xfrm>
            <a:off x="630240" y="4346189"/>
            <a:ext cx="6101644" cy="175432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import</a:t>
            </a:r>
            <a:r>
              <a:rPr lang="en-US" altLang="ko-KR" dirty="0"/>
              <a:t> </a:t>
            </a:r>
            <a:r>
              <a:rPr lang="en-US" altLang="ko-KR" dirty="0" err="1"/>
              <a:t>kr.son.model.MyCalc</a:t>
            </a:r>
            <a:r>
              <a:rPr lang="en-US" altLang="ko-KR" dirty="0"/>
              <a:t>;</a:t>
            </a:r>
          </a:p>
          <a:p>
            <a:pPr>
              <a:buNone/>
            </a:pPr>
            <a:endParaRPr lang="en-US" altLang="ko-KR" sz="1800" dirty="0">
              <a:solidFill>
                <a:srgbClr val="3F7F5F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endParaRPr lang="en-US" altLang="ko-KR" dirty="0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Business Logic 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MyCalc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MyCalc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my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.sum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su1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su2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4134D5-0C9E-3E22-8982-C17A0D361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796" y="4297091"/>
            <a:ext cx="2717069" cy="176145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1D1222A-7012-1622-5AB0-CC4C59896107}"/>
              </a:ext>
            </a:extLst>
          </p:cNvPr>
          <p:cNvCxnSpPr/>
          <p:nvPr/>
        </p:nvCxnSpPr>
        <p:spPr>
          <a:xfrm>
            <a:off x="6942667" y="5223352"/>
            <a:ext cx="1885244" cy="0"/>
          </a:xfrm>
          <a:prstGeom prst="straightConnector1">
            <a:avLst/>
          </a:prstGeom>
          <a:ln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42218E-7A18-B527-D507-10E093BC3F85}"/>
              </a:ext>
            </a:extLst>
          </p:cNvPr>
          <p:cNvSpPr txBox="1"/>
          <p:nvPr/>
        </p:nvSpPr>
        <p:spPr>
          <a:xfrm>
            <a:off x="7133320" y="4915575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동일하게 동작함</a:t>
            </a:r>
          </a:p>
        </p:txBody>
      </p:sp>
    </p:spTree>
    <p:extLst>
      <p:ext uri="{BB962C8B-B14F-4D97-AF65-F5344CB8AC3E}">
        <p14:creationId xmlns:p14="http://schemas.microsoft.com/office/powerpoint/2010/main" val="25919953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C1AA9-717C-BE0D-5E0B-CFE422439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1C0D4EE-ED08-CBDF-1A78-8979EA07EE2B}"/>
              </a:ext>
            </a:extLst>
          </p:cNvPr>
          <p:cNvSpPr/>
          <p:nvPr/>
        </p:nvSpPr>
        <p:spPr>
          <a:xfrm>
            <a:off x="0" y="0"/>
            <a:ext cx="12192000" cy="4775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ko-KR" altLang="en-US" sz="6600" b="1" dirty="0">
                <a:solidFill>
                  <a:schemeClr val="bg1"/>
                </a:solidFill>
                <a:latin typeface="+mn-ea"/>
              </a:rPr>
              <a:t>회원 가입 프로그램 계속</a:t>
            </a:r>
            <a:endParaRPr lang="en-US" altLang="ko-KR" sz="6600" b="1" dirty="0">
              <a:solidFill>
                <a:schemeClr val="bg1"/>
              </a:solidFill>
              <a:latin typeface="+mn-ea"/>
            </a:endParaRPr>
          </a:p>
          <a:p>
            <a:pPr marL="176212" algn="ctr"/>
            <a:endParaRPr lang="en-US" altLang="ko-KR" sz="6600" b="1" dirty="0">
              <a:solidFill>
                <a:schemeClr val="bg1"/>
              </a:solidFill>
              <a:latin typeface="+mn-ea"/>
            </a:endParaRPr>
          </a:p>
          <a:p>
            <a:pPr marL="176212" algn="ctr"/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Servlet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과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Model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만 사용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42799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BFBD2-4B38-54D0-9A44-DF3B6DF4A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D60B78B-2D2D-3848-8E49-317E652F6F2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7DCC2A-BC60-6B0B-B378-197610C37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733110"/>
              </p:ext>
            </p:extLst>
          </p:nvPr>
        </p:nvGraphicFramePr>
        <p:xfrm>
          <a:off x="699911" y="1340552"/>
          <a:ext cx="5283200" cy="2923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2346651472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760333369"/>
                    </a:ext>
                  </a:extLst>
                </a:gridCol>
              </a:tblGrid>
              <a:tr h="390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아이디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31914"/>
                  </a:ext>
                </a:extLst>
              </a:tr>
              <a:tr h="390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090532"/>
                  </a:ext>
                </a:extLst>
              </a:tr>
              <a:tr h="390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86578"/>
                  </a:ext>
                </a:extLst>
              </a:tr>
              <a:tr h="390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868475"/>
                  </a:ext>
                </a:extLst>
              </a:tr>
              <a:tr h="390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927503"/>
                  </a:ext>
                </a:extLst>
              </a:tr>
              <a:tr h="390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37833"/>
                  </a:ext>
                </a:extLst>
              </a:tr>
              <a:tr h="390676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05545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F8B18C-426D-0126-6925-A35E39222D52}"/>
              </a:ext>
            </a:extLst>
          </p:cNvPr>
          <p:cNvSpPr/>
          <p:nvPr/>
        </p:nvSpPr>
        <p:spPr>
          <a:xfrm>
            <a:off x="1840089" y="3801531"/>
            <a:ext cx="1264356" cy="3951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513344A-3670-3605-DA73-5BE9934A08D0}"/>
              </a:ext>
            </a:extLst>
          </p:cNvPr>
          <p:cNvSpPr/>
          <p:nvPr/>
        </p:nvSpPr>
        <p:spPr>
          <a:xfrm>
            <a:off x="3527777" y="3801530"/>
            <a:ext cx="1264356" cy="3951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BEE2A-B55E-F678-C161-39DAE4508980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회원 가입을 위한 테이블 구조를 그려보자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17D44-058A-4364-4491-70E1D45A5236}"/>
              </a:ext>
            </a:extLst>
          </p:cNvPr>
          <p:cNvSpPr txBox="1"/>
          <p:nvPr/>
        </p:nvSpPr>
        <p:spPr>
          <a:xfrm flipH="1">
            <a:off x="6344919" y="1636889"/>
            <a:ext cx="276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</a:t>
            </a:r>
          </a:p>
        </p:txBody>
      </p:sp>
    </p:spTree>
    <p:extLst>
      <p:ext uri="{BB962C8B-B14F-4D97-AF65-F5344CB8AC3E}">
        <p14:creationId xmlns:p14="http://schemas.microsoft.com/office/powerpoint/2010/main" val="27840006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3F4CE-AA5C-D4A3-22E4-934D103AB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A2ED823-604D-6385-866D-45F5D1AFCCE7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97479-4DF5-D300-9F29-8B11B748C19A}"/>
              </a:ext>
            </a:extLst>
          </p:cNvPr>
          <p:cNvSpPr txBox="1"/>
          <p:nvPr/>
        </p:nvSpPr>
        <p:spPr>
          <a:xfrm>
            <a:off x="222667" y="746896"/>
            <a:ext cx="11611199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테이블 구조를 만들어주는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web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활용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hlinkClick r:id="rId2"/>
              </a:rPr>
              <a:t>HTML Tables generator – TablesGenerator.com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529C38-475F-C191-CDA5-7058566A1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23" y="1253055"/>
            <a:ext cx="5172797" cy="25721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3C46CE-366D-F02B-207D-C1622FA1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580" y="1253055"/>
            <a:ext cx="5526780" cy="25721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93296F4-23A0-8D0C-CFE3-0E5E8EC793AE}"/>
              </a:ext>
            </a:extLst>
          </p:cNvPr>
          <p:cNvSpPr/>
          <p:nvPr/>
        </p:nvSpPr>
        <p:spPr>
          <a:xfrm>
            <a:off x="6028266" y="2149642"/>
            <a:ext cx="169333" cy="778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6430F-0109-F372-B826-83AAF6357936}"/>
              </a:ext>
            </a:extLst>
          </p:cNvPr>
          <p:cNvSpPr txBox="1"/>
          <p:nvPr/>
        </p:nvSpPr>
        <p:spPr>
          <a:xfrm>
            <a:off x="8240889" y="340360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A0DFB"/>
                </a:solidFill>
              </a:rPr>
              <a:t>7</a:t>
            </a:r>
            <a:r>
              <a:rPr lang="ko-KR" altLang="en-US" dirty="0">
                <a:solidFill>
                  <a:srgbClr val="3A0DFB"/>
                </a:solidFill>
              </a:rPr>
              <a:t>행</a:t>
            </a:r>
            <a:r>
              <a:rPr lang="en-US" altLang="ko-KR" dirty="0">
                <a:solidFill>
                  <a:srgbClr val="3A0DFB"/>
                </a:solidFill>
              </a:rPr>
              <a:t>, 2</a:t>
            </a:r>
            <a:r>
              <a:rPr lang="ko-KR" altLang="en-US" dirty="0">
                <a:solidFill>
                  <a:srgbClr val="3A0DFB"/>
                </a:solidFill>
              </a:rPr>
              <a:t>열 입력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AF7FD0-5D99-6AE3-922C-9863132CC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23" y="4479263"/>
            <a:ext cx="4086795" cy="18957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65DC09-05F4-F2C3-C48C-04873B86C51A}"/>
              </a:ext>
            </a:extLst>
          </p:cNvPr>
          <p:cNvSpPr txBox="1"/>
          <p:nvPr/>
        </p:nvSpPr>
        <p:spPr>
          <a:xfrm>
            <a:off x="307332" y="3944336"/>
            <a:ext cx="11611199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열 간격 늘리기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842600F-3D7B-8190-260A-36BA695D622D}"/>
              </a:ext>
            </a:extLst>
          </p:cNvPr>
          <p:cNvCxnSpPr/>
          <p:nvPr/>
        </p:nvCxnSpPr>
        <p:spPr>
          <a:xfrm flipH="1">
            <a:off x="2212622" y="4360091"/>
            <a:ext cx="371398" cy="336087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525A96-742F-7A10-AD25-1C4DC5267A57}"/>
              </a:ext>
            </a:extLst>
          </p:cNvPr>
          <p:cNvCxnSpPr/>
          <p:nvPr/>
        </p:nvCxnSpPr>
        <p:spPr>
          <a:xfrm flipH="1">
            <a:off x="4627418" y="4456685"/>
            <a:ext cx="371398" cy="336087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C3B3A9-F0CD-BA33-DE43-49652A3D59E6}"/>
              </a:ext>
            </a:extLst>
          </p:cNvPr>
          <p:cNvSpPr txBox="1"/>
          <p:nvPr/>
        </p:nvSpPr>
        <p:spPr>
          <a:xfrm>
            <a:off x="5094743" y="4343468"/>
            <a:ext cx="429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A0DFB"/>
                </a:solidFill>
              </a:rPr>
              <a:t>A, B </a:t>
            </a:r>
            <a:r>
              <a:rPr lang="ko-KR" altLang="en-US" dirty="0">
                <a:solidFill>
                  <a:srgbClr val="3A0DFB"/>
                </a:solidFill>
              </a:rPr>
              <a:t>오른쪽 끝 경계선을 마우스로 </a:t>
            </a:r>
            <a:r>
              <a:rPr lang="en-US" altLang="ko-KR" dirty="0">
                <a:solidFill>
                  <a:srgbClr val="3A0DFB"/>
                </a:solidFill>
              </a:rPr>
              <a:t>Drag</a:t>
            </a:r>
            <a:endParaRPr lang="ko-KR" altLang="en-US" dirty="0">
              <a:solidFill>
                <a:srgbClr val="3A0D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82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DBFA4-7E3A-1114-BA5A-75642596F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C20A17-F48F-EBC3-45B0-F9057AC9F37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B6CC2-C9E8-1EA3-9E45-7133798E0FB8}"/>
              </a:ext>
            </a:extLst>
          </p:cNvPr>
          <p:cNvSpPr txBox="1"/>
          <p:nvPr/>
        </p:nvSpPr>
        <p:spPr>
          <a:xfrm>
            <a:off x="222667" y="746896"/>
            <a:ext cx="11611199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테이블 구조 편집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C90D8-452A-C0B6-E353-DD49D0A9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87" y="1253055"/>
            <a:ext cx="6658897" cy="55816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C9F45E-8ADC-1E4A-6507-282ED0EB2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83" y="1668793"/>
            <a:ext cx="905001" cy="31436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6B1D0DB-A4C2-C3CB-28BA-4281E2FB62A0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7201784" y="1595011"/>
            <a:ext cx="271460" cy="230967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33D868-2A58-BC10-9EB8-4A1464FE6474}"/>
              </a:ext>
            </a:extLst>
          </p:cNvPr>
          <p:cNvSpPr txBox="1"/>
          <p:nvPr/>
        </p:nvSpPr>
        <p:spPr>
          <a:xfrm>
            <a:off x="7473244" y="1410345"/>
            <a:ext cx="411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Theme </a:t>
            </a:r>
            <a:r>
              <a:rPr lang="ko-KR" altLang="en-US" dirty="0"/>
              <a:t>활용하여 </a:t>
            </a:r>
            <a:r>
              <a:rPr lang="en-US" altLang="ko-KR" dirty="0"/>
              <a:t>Colors, Borders </a:t>
            </a:r>
            <a:r>
              <a:rPr lang="ko-KR" altLang="en-US" dirty="0"/>
              <a:t>선택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2E3737F-0109-0EFF-CEE6-9E9A6C6BEB3B}"/>
              </a:ext>
            </a:extLst>
          </p:cNvPr>
          <p:cNvCxnSpPr>
            <a:cxnSpLocks/>
          </p:cNvCxnSpPr>
          <p:nvPr/>
        </p:nvCxnSpPr>
        <p:spPr>
          <a:xfrm flipH="1">
            <a:off x="1427517" y="4705100"/>
            <a:ext cx="271460" cy="230967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D649D48-0CD0-6168-6C64-E0680425E60D}"/>
              </a:ext>
            </a:extLst>
          </p:cNvPr>
          <p:cNvCxnSpPr>
            <a:cxnSpLocks/>
          </p:cNvCxnSpPr>
          <p:nvPr/>
        </p:nvCxnSpPr>
        <p:spPr>
          <a:xfrm flipH="1">
            <a:off x="6302427" y="5189207"/>
            <a:ext cx="271460" cy="230967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821437-B704-D77C-C78F-1AAA2EE31DAE}"/>
              </a:ext>
            </a:extLst>
          </p:cNvPr>
          <p:cNvSpPr txBox="1"/>
          <p:nvPr/>
        </p:nvSpPr>
        <p:spPr>
          <a:xfrm>
            <a:off x="7473244" y="4936067"/>
            <a:ext cx="340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Generate </a:t>
            </a:r>
            <a:r>
              <a:rPr lang="en-US" altLang="ko-KR" dirty="0">
                <a:sym typeface="Wingdings" panose="05000000000000000000" pitchFamily="2" charset="2"/>
              </a:rPr>
              <a:t> Copy to clipboard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5983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8169-D1F9-F9A1-DD14-33C4BBFA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6877AF-04DD-E0E0-D96A-4A794CC3C4C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79259-8674-0184-B5CE-525DC34268AE}"/>
              </a:ext>
            </a:extLst>
          </p:cNvPr>
          <p:cNvSpPr txBox="1"/>
          <p:nvPr/>
        </p:nvSpPr>
        <p:spPr>
          <a:xfrm>
            <a:off x="222667" y="746896"/>
            <a:ext cx="11611199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memberRegister.html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 에 붙여 넣기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82263-5DBE-F032-78FC-C30766C9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25" y="1385602"/>
            <a:ext cx="11490935" cy="4473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26BC0DE-21C5-6D12-9332-6CC64461DCD5}"/>
              </a:ext>
            </a:extLst>
          </p:cNvPr>
          <p:cNvCxnSpPr>
            <a:cxnSpLocks/>
          </p:cNvCxnSpPr>
          <p:nvPr/>
        </p:nvCxnSpPr>
        <p:spPr>
          <a:xfrm flipH="1">
            <a:off x="2972205" y="1253055"/>
            <a:ext cx="1532062" cy="363514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F67894-1E34-ACE9-0CAC-A13FC9A2A7F5}"/>
              </a:ext>
            </a:extLst>
          </p:cNvPr>
          <p:cNvSpPr txBox="1"/>
          <p:nvPr/>
        </p:nvSpPr>
        <p:spPr>
          <a:xfrm>
            <a:off x="4526844" y="977985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3A0DFB"/>
                </a:solidFill>
              </a:rPr>
              <a:t>회원 등록 화면 아래 붙여 넣음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BB2F17-2F0C-4B23-7804-23B6BD4CF50D}"/>
              </a:ext>
            </a:extLst>
          </p:cNvPr>
          <p:cNvCxnSpPr/>
          <p:nvPr/>
        </p:nvCxnSpPr>
        <p:spPr>
          <a:xfrm>
            <a:off x="222667" y="3622267"/>
            <a:ext cx="521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5F5E5C-0982-9B1E-BB1F-E009DDE7A752}"/>
              </a:ext>
            </a:extLst>
          </p:cNvPr>
          <p:cNvSpPr txBox="1"/>
          <p:nvPr/>
        </p:nvSpPr>
        <p:spPr>
          <a:xfrm>
            <a:off x="4483577" y="4094269"/>
            <a:ext cx="7493934" cy="27699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tg</a:t>
            </a:r>
            <a:r>
              <a:rPr lang="en-US" altLang="ko-KR" sz="12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2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table-layout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2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fixed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altLang="ko-KR" sz="12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width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2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352px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2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2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colgroup</a:t>
            </a:r>
            <a:r>
              <a:rPr lang="en-US" altLang="ko-KR" sz="12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8504C7-8F8B-1FE3-31C1-ABE73F8FEF11}"/>
              </a:ext>
            </a:extLst>
          </p:cNvPr>
          <p:cNvCxnSpPr/>
          <p:nvPr/>
        </p:nvCxnSpPr>
        <p:spPr>
          <a:xfrm>
            <a:off x="4899378" y="3622267"/>
            <a:ext cx="361244" cy="4191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51E8F3-6403-B448-5E7A-DF8446722A5D}"/>
              </a:ext>
            </a:extLst>
          </p:cNvPr>
          <p:cNvSpPr txBox="1"/>
          <p:nvPr/>
        </p:nvSpPr>
        <p:spPr>
          <a:xfrm>
            <a:off x="5881511" y="4473937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style</a:t>
            </a:r>
            <a:r>
              <a:rPr lang="ko-KR" altLang="en-US" dirty="0"/>
              <a:t> 에서 </a:t>
            </a:r>
            <a:r>
              <a:rPr lang="en-US" altLang="ko-KR" dirty="0"/>
              <a:t>undefined </a:t>
            </a:r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6468378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6FDC8-19BB-0880-2CC2-FF8A73745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CB253D-BF54-4D42-C8BB-2FED16A69059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2AB844-6247-C393-D838-6DD38309D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56" y="1428422"/>
            <a:ext cx="6556166" cy="53697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90D290-6A6C-9A4F-43F5-F7815E64813A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hlinkClick r:id="rId3"/>
              </a:rPr>
              <a:t>http://localhost:8080/DynamicWEB/member/memberRegister.html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AEF445-1F67-4DC0-32F4-0086852B5163}"/>
              </a:ext>
            </a:extLst>
          </p:cNvPr>
          <p:cNvCxnSpPr/>
          <p:nvPr/>
        </p:nvCxnSpPr>
        <p:spPr>
          <a:xfrm flipH="1">
            <a:off x="3984978" y="3429000"/>
            <a:ext cx="1320800" cy="488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381639-9EE7-3D32-D3B8-34AD4B7A66AA}"/>
              </a:ext>
            </a:extLst>
          </p:cNvPr>
          <p:cNvSpPr txBox="1"/>
          <p:nvPr/>
        </p:nvSpPr>
        <p:spPr>
          <a:xfrm>
            <a:off x="5305778" y="3244334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입력할 수는 없다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87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D7F88-C2BD-57EB-E294-4E5D78AF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0AA28C-A0EE-6AB1-089A-4BFAC8DE1CA8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이미 연결되어 있는 경우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72018-7D16-96D8-51B3-E9B5EAE50528}"/>
              </a:ext>
            </a:extLst>
          </p:cNvPr>
          <p:cNvSpPr txBox="1"/>
          <p:nvPr/>
        </p:nvSpPr>
        <p:spPr>
          <a:xfrm flipH="1">
            <a:off x="255268" y="885825"/>
            <a:ext cx="11346182" cy="1665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Properties </a:t>
            </a:r>
            <a:r>
              <a:rPr lang="ko-KR" altLang="en-US" dirty="0">
                <a:solidFill>
                  <a:srgbClr val="3A0DFB"/>
                </a:solidFill>
              </a:rPr>
              <a:t>수정</a:t>
            </a:r>
            <a:endParaRPr lang="en-US" altLang="ko-KR" dirty="0">
              <a:solidFill>
                <a:srgbClr val="3A0DFB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ts val="2500"/>
              </a:lnSpc>
            </a:pPr>
            <a:br>
              <a:rPr lang="en-US" altLang="ko-KR" dirty="0"/>
            </a:b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C7B823-A1BC-732A-FF74-49531126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73" y="1585640"/>
            <a:ext cx="4867954" cy="389626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F4947C6-4234-1AFF-9DF1-A7C1859DEC82}"/>
              </a:ext>
            </a:extLst>
          </p:cNvPr>
          <p:cNvSpPr/>
          <p:nvPr/>
        </p:nvSpPr>
        <p:spPr>
          <a:xfrm>
            <a:off x="2571750" y="3362325"/>
            <a:ext cx="222885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CE1D37-52A1-C282-751D-CA27A9241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32" y="1547535"/>
            <a:ext cx="4953691" cy="39343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502391-432E-AF82-624C-5A764C8CFE3B}"/>
              </a:ext>
            </a:extLst>
          </p:cNvPr>
          <p:cNvSpPr txBox="1"/>
          <p:nvPr/>
        </p:nvSpPr>
        <p:spPr>
          <a:xfrm>
            <a:off x="4800600" y="5664398"/>
            <a:ext cx="7360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3A0DFB"/>
                </a:solidFill>
              </a:rPr>
              <a:t>jdbc:mysql</a:t>
            </a:r>
            <a:r>
              <a:rPr lang="ko-KR" altLang="en-US" sz="1400" dirty="0">
                <a:solidFill>
                  <a:srgbClr val="3A0DFB"/>
                </a:solidFill>
              </a:rPr>
              <a:t>://localhost:3306/</a:t>
            </a:r>
            <a:r>
              <a:rPr lang="ko-KR" altLang="en-US" sz="1400" dirty="0" err="1">
                <a:solidFill>
                  <a:srgbClr val="3A0DFB"/>
                </a:solidFill>
              </a:rPr>
              <a:t>test?characterEncoding</a:t>
            </a:r>
            <a:r>
              <a:rPr lang="ko-KR" altLang="en-US" sz="1400" dirty="0">
                <a:solidFill>
                  <a:srgbClr val="3A0DFB"/>
                </a:solidFill>
              </a:rPr>
              <a:t>=UTF-8&amp;serverTimezone=UTC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98C21-2244-A457-7EC8-C02ADFD763A4}"/>
              </a:ext>
            </a:extLst>
          </p:cNvPr>
          <p:cNvSpPr txBox="1"/>
          <p:nvPr/>
        </p:nvSpPr>
        <p:spPr>
          <a:xfrm>
            <a:off x="8803957" y="3878128"/>
            <a:ext cx="1237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3A0DFB"/>
                </a:solidFill>
              </a:rPr>
              <a:t>password </a:t>
            </a:r>
            <a:r>
              <a:rPr lang="ko-KR" altLang="en-US" sz="1200" b="1" dirty="0">
                <a:solidFill>
                  <a:srgbClr val="3A0DFB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1618819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6DD23-D28A-2233-0B5E-552FFA2D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ADE8EA-0102-C150-6027-6B3346BF62E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입력 데이터 셀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E2A88-1E17-8FFC-00C9-88D20FEFCA0D}"/>
              </a:ext>
            </a:extLst>
          </p:cNvPr>
          <p:cNvSpPr txBox="1"/>
          <p:nvPr/>
        </p:nvSpPr>
        <p:spPr>
          <a:xfrm>
            <a:off x="101601" y="740015"/>
            <a:ext cx="11763022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tg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table-layout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4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fixed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width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4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352px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4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colgroup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col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width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4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123.99194px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col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width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4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227.99194px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colgroup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"tg-7btt"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아이디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"tg-0pky"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"text"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"id"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placeholder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아이디 입력하세요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."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4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"tg-7btt"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패스워드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"tg-0pky"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“password"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"password"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 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"tg-7btt"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이름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"tg-0pky"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"text"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"name"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 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"tg-7btt"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나이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"tg-0pky"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"text"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"age"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"tg-7btt"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이메일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"tg-0pky"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"text"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"email"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 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"tg-7btt"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전화 번호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"tg-0pky"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"text"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"phone"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 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"tg-0pky"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colspan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"2"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4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4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 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  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 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2246DF1-1284-D0B8-9923-8A9192390FA9}"/>
              </a:ext>
            </a:extLst>
          </p:cNvPr>
          <p:cNvCxnSpPr/>
          <p:nvPr/>
        </p:nvCxnSpPr>
        <p:spPr>
          <a:xfrm>
            <a:off x="3014133" y="3544711"/>
            <a:ext cx="1715911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5919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19EA8-6CEA-230E-8E51-D74B01271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515B95-3A21-ABD5-19CA-24B15F64355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입력 데이터 셀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EB30E0-4E39-5427-B38F-98327178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32" y="829507"/>
            <a:ext cx="6706536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031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E6372-2950-58A8-9FA4-55EF1E56F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E01CC6-ED14-4F98-7093-B2DF27FA81AA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버튼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543C5-65EA-F736-765B-C7EA36BA7881}"/>
              </a:ext>
            </a:extLst>
          </p:cNvPr>
          <p:cNvSpPr txBox="1"/>
          <p:nvPr/>
        </p:nvSpPr>
        <p:spPr>
          <a:xfrm>
            <a:off x="578555" y="896541"/>
            <a:ext cx="10834511" cy="3412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2600"/>
              </a:lnSpc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"tg-7btt"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전화 번호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2600"/>
              </a:lnSpc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"tg-0pky"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"text"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"phone"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2600"/>
              </a:lnSpc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2600"/>
              </a:lnSpc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2600"/>
              </a:lnSpc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"tg-0pky"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colspan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"2"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text-align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center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2600"/>
              </a:lnSpc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"submit"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가입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margin-right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10px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2600"/>
              </a:lnSpc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"reset"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취소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2600"/>
              </a:lnSpc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&lt;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2600"/>
              </a:lnSpc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E13C86-6807-70B2-7DC2-3C400DA04433}"/>
              </a:ext>
            </a:extLst>
          </p:cNvPr>
          <p:cNvSpPr/>
          <p:nvPr/>
        </p:nvSpPr>
        <p:spPr>
          <a:xfrm>
            <a:off x="372533" y="2280356"/>
            <a:ext cx="9776178" cy="2028658"/>
          </a:xfrm>
          <a:prstGeom prst="rect">
            <a:avLst/>
          </a:prstGeom>
          <a:noFill/>
          <a:ln>
            <a:solidFill>
              <a:srgbClr val="3A0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2ED37-2A52-4A31-2ADB-E21327D218D4}"/>
              </a:ext>
            </a:extLst>
          </p:cNvPr>
          <p:cNvSpPr txBox="1"/>
          <p:nvPr/>
        </p:nvSpPr>
        <p:spPr>
          <a:xfrm>
            <a:off x="34017" y="3033075"/>
            <a:ext cx="90281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A0DFB"/>
                </a:solidFill>
              </a:rPr>
              <a:t>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4D7B9-9104-8D47-9FE4-D69B5308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111" y="3383162"/>
            <a:ext cx="3160889" cy="3474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13943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CD68-82EC-6177-2194-5687A9E9E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8AABB34-10BA-ECBC-6F1B-8005FB0DC8C7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버튼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EA899-E507-44B4-128C-0B7A6C44EC36}"/>
              </a:ext>
            </a:extLst>
          </p:cNvPr>
          <p:cNvSpPr txBox="1"/>
          <p:nvPr/>
        </p:nvSpPr>
        <p:spPr>
          <a:xfrm>
            <a:off x="222667" y="746896"/>
            <a:ext cx="11611199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버튼에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bootstrap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으로 예쁘게 만들기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1AC77-54B0-BA41-1A6A-6A09215FF508}"/>
              </a:ext>
            </a:extLst>
          </p:cNvPr>
          <p:cNvSpPr txBox="1"/>
          <p:nvPr/>
        </p:nvSpPr>
        <p:spPr>
          <a:xfrm>
            <a:off x="440267" y="1446663"/>
            <a:ext cx="116111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회원가입 페이지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meta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"viewport"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"width=device-width, initial-scale=1"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link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rel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"stylesheet"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"https://maxcdn.bootstrapcdn.com/bootstrap/3.4.1/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/bootstrap.min.css"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script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"https://ajax.googleapis.com/ajax/libs/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jquery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/3.7.1/jquery.min.js"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script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script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i="1" u="sng" dirty="0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https://maxcdn.bootstrapcdn.com/bootstrap/3.4.1/</a:t>
            </a:r>
            <a:r>
              <a:rPr lang="en-US" altLang="ko-KR" sz="1600" i="1" u="sng" dirty="0" err="1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js</a:t>
            </a:r>
            <a:r>
              <a:rPr lang="en-US" altLang="ko-KR" sz="1600" i="1" u="sng" dirty="0">
                <a:solidFill>
                  <a:srgbClr val="0066CC"/>
                </a:solidFill>
                <a:effectLst/>
                <a:latin typeface="Courier New" panose="02070309020205020404" pitchFamily="49" charset="0"/>
              </a:rPr>
              <a:t>/bootstrap.min.js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script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head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64E4D-542C-25D0-58DD-CA10E86EED8A}"/>
              </a:ext>
            </a:extLst>
          </p:cNvPr>
          <p:cNvSpPr txBox="1"/>
          <p:nvPr/>
        </p:nvSpPr>
        <p:spPr>
          <a:xfrm>
            <a:off x="587022" y="3719605"/>
            <a:ext cx="745913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"tg-0pky"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colspan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"2"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text-align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6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center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6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"submit"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가입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-primary"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margin-right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6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10px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"reset"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취소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btn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-info"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/&gt;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194CF3-1698-E69B-D2A9-4C110404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732" y="3101632"/>
            <a:ext cx="3130134" cy="37645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6562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B66FD-EE81-CF62-8363-05E70B61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C3015BA-B2D7-68A3-5B61-550A77E7DCF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입력 박스 색깔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451DC-80CD-557D-75DC-3A1C12A2743B}"/>
              </a:ext>
            </a:extLst>
          </p:cNvPr>
          <p:cNvSpPr txBox="1"/>
          <p:nvPr/>
        </p:nvSpPr>
        <p:spPr>
          <a:xfrm>
            <a:off x="222667" y="746896"/>
            <a:ext cx="11611199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입력 창 색깔을 배경색으로 만들어보자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E6A1B7-5DFF-E994-D1A6-F4B7A676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88" y="904848"/>
            <a:ext cx="2363954" cy="28430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41106A-A9F2-16D2-3750-8198C7567054}"/>
              </a:ext>
            </a:extLst>
          </p:cNvPr>
          <p:cNvSpPr txBox="1"/>
          <p:nvPr/>
        </p:nvSpPr>
        <p:spPr>
          <a:xfrm>
            <a:off x="488244" y="1253055"/>
            <a:ext cx="5009444" cy="341632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"text/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  background-color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#fdf6e3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  color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#002b36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  border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/*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테두리 제거*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/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  padding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5px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  font-size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14px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>
              <a:buNone/>
            </a:pPr>
            <a:r>
              <a:rPr lang="en-US" altLang="ko-KR" sz="1800" b="1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altLang="ko-KR" sz="1800" i="1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:focus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  background-color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#fdf6e3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  outline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8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3AE307-6E33-7F1A-4943-7D37A062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467" y="2957149"/>
            <a:ext cx="3187715" cy="39008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577BE51-41A2-B62E-0802-0D6FDD794D41}"/>
              </a:ext>
            </a:extLst>
          </p:cNvPr>
          <p:cNvSpPr/>
          <p:nvPr/>
        </p:nvSpPr>
        <p:spPr>
          <a:xfrm rot="18925775">
            <a:off x="8451043" y="3316680"/>
            <a:ext cx="214489" cy="4157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3297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8C18B-87F6-F119-90F6-3683733E6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4BD488B-4874-B717-4AEB-E3820EC36061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화면 중앙으로 옮기기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EEAE2-0BD7-8F3F-E274-4CCA4AD5BEC3}"/>
              </a:ext>
            </a:extLst>
          </p:cNvPr>
          <p:cNvSpPr txBox="1"/>
          <p:nvPr/>
        </p:nvSpPr>
        <p:spPr>
          <a:xfrm>
            <a:off x="222667" y="746896"/>
            <a:ext cx="11611199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회원 등록 화면 글씨와 테이블을 브라우저 창 가운데로 옮겨보자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19DD2-47AD-F7CB-D64C-8EA0DE35901E}"/>
              </a:ext>
            </a:extLst>
          </p:cNvPr>
          <p:cNvSpPr txBox="1"/>
          <p:nvPr/>
        </p:nvSpPr>
        <p:spPr>
          <a:xfrm>
            <a:off x="420511" y="1253055"/>
            <a:ext cx="8305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h3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text-align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6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center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회원 등록 화면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h3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EEF1A-4F89-74A7-1693-90C0456273D7}"/>
              </a:ext>
            </a:extLst>
          </p:cNvPr>
          <p:cNvSpPr txBox="1"/>
          <p:nvPr/>
        </p:nvSpPr>
        <p:spPr>
          <a:xfrm>
            <a:off x="420511" y="2021891"/>
            <a:ext cx="117714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tg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style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table-layout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6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fixed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width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6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352px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margin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altLang="ko-KR" sz="1600" i="1" dirty="0">
                <a:solidFill>
                  <a:srgbClr val="2A00E1"/>
                </a:solidFill>
                <a:effectLst/>
                <a:latin typeface="Courier New" panose="02070309020205020404" pitchFamily="49" charset="0"/>
              </a:rPr>
              <a:t>0 auto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</a:t>
            </a:r>
            <a:r>
              <a:rPr lang="en-US" altLang="ko-KR" sz="16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colgroup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86C3A4-411E-1F4B-DAA7-72D275A4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30" y="2490363"/>
            <a:ext cx="7949192" cy="42819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45269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0B94E-1ABD-ED77-9696-72BB4FE15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8DEF55-B586-7F3B-69DC-07ED00E30B6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form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56CD1-D5A4-E85F-0F19-DF4DAE2C2078}"/>
              </a:ext>
            </a:extLst>
          </p:cNvPr>
          <p:cNvSpPr txBox="1"/>
          <p:nvPr/>
        </p:nvSpPr>
        <p:spPr>
          <a:xfrm>
            <a:off x="222667" y="746896"/>
            <a:ext cx="11611199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버튼 기능을 주려면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해당 영역을 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form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으로 감싸주어야 한다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.    &lt;table&gt; 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영역</a:t>
            </a:r>
            <a:endParaRPr lang="en-US" altLang="ko-KR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9FAFA-85E8-3CCA-0257-DEC508E8C78C}"/>
              </a:ext>
            </a:extLst>
          </p:cNvPr>
          <p:cNvSpPr txBox="1"/>
          <p:nvPr/>
        </p:nvSpPr>
        <p:spPr>
          <a:xfrm>
            <a:off x="222664" y="2679745"/>
            <a:ext cx="8849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mapping </a:t>
            </a:r>
            <a:r>
              <a:rPr lang="ko-KR" altLang="en-US" dirty="0"/>
              <a:t>할 이름은 </a:t>
            </a:r>
            <a:r>
              <a:rPr lang="en-US" altLang="ko-KR" dirty="0"/>
              <a:t>“</a:t>
            </a:r>
            <a:r>
              <a:rPr lang="en-US" altLang="ko-KR" dirty="0" err="1"/>
              <a:t>AddMember</a:t>
            </a:r>
            <a:r>
              <a:rPr lang="en-US" altLang="ko-KR" dirty="0"/>
              <a:t>” </a:t>
            </a:r>
            <a:r>
              <a:rPr lang="ko-KR" altLang="en-US" dirty="0"/>
              <a:t>라고 정하고 </a:t>
            </a:r>
            <a:r>
              <a:rPr lang="en-US" altLang="ko-KR" dirty="0"/>
              <a:t>post</a:t>
            </a:r>
            <a:r>
              <a:rPr lang="ko-KR" altLang="en-US" dirty="0"/>
              <a:t>로 전송한다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매핑되는</a:t>
            </a:r>
            <a:r>
              <a:rPr lang="ko-KR" altLang="en-US" dirty="0"/>
              <a:t> </a:t>
            </a:r>
            <a:r>
              <a:rPr lang="en-US" altLang="ko-KR" dirty="0"/>
              <a:t>servlet </a:t>
            </a:r>
            <a:r>
              <a:rPr lang="ko-KR" altLang="en-US" dirty="0"/>
              <a:t>파일은 </a:t>
            </a:r>
            <a:r>
              <a:rPr lang="en-US" altLang="ko-KR" dirty="0"/>
              <a:t>html </a:t>
            </a:r>
            <a:r>
              <a:rPr lang="ko-KR" altLang="en-US" dirty="0"/>
              <a:t>상위 폴더에 있으므로 </a:t>
            </a:r>
            <a:r>
              <a:rPr lang="en-US" altLang="ko-KR" dirty="0"/>
              <a:t>/</a:t>
            </a:r>
            <a:r>
              <a:rPr lang="en-US" altLang="ko-KR" dirty="0" err="1"/>
              <a:t>DynamicWEB</a:t>
            </a:r>
            <a:r>
              <a:rPr lang="en-US" altLang="ko-KR" dirty="0"/>
              <a:t>/</a:t>
            </a:r>
            <a:r>
              <a:rPr lang="en-US" altLang="ko-KR" dirty="0" err="1"/>
              <a:t>AddMember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7F9483-F72B-B4F7-59F5-C0850E771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8" y="4178255"/>
            <a:ext cx="3504331" cy="13532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6CC11C-CA2E-787F-01F1-059CDB48F962}"/>
              </a:ext>
            </a:extLst>
          </p:cNvPr>
          <p:cNvCxnSpPr>
            <a:cxnSpLocks/>
          </p:cNvCxnSpPr>
          <p:nvPr/>
        </p:nvCxnSpPr>
        <p:spPr>
          <a:xfrm>
            <a:off x="1027289" y="5531553"/>
            <a:ext cx="1004711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0FF2F2-F26F-A654-7C2D-AD4109D0AB61}"/>
              </a:ext>
            </a:extLst>
          </p:cNvPr>
          <p:cNvSpPr txBox="1"/>
          <p:nvPr/>
        </p:nvSpPr>
        <p:spPr>
          <a:xfrm>
            <a:off x="222667" y="5849305"/>
            <a:ext cx="6763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여기까지 하면</a:t>
            </a:r>
            <a:r>
              <a:rPr lang="en-US" altLang="ko-KR" dirty="0"/>
              <a:t>, </a:t>
            </a:r>
            <a:r>
              <a:rPr lang="ko-KR" altLang="en-US" dirty="0"/>
              <a:t>취소 버튼은 동작한다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가입 버튼 기능은 </a:t>
            </a:r>
            <a:r>
              <a:rPr lang="en-US" altLang="ko-KR" dirty="0"/>
              <a:t>servlet</a:t>
            </a:r>
            <a:r>
              <a:rPr lang="ko-KR" altLang="en-US" dirty="0"/>
              <a:t>으로 파일을 만들어야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AC505D-0B88-E639-0B9D-D7E070288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8" y="1294392"/>
            <a:ext cx="11181197" cy="10212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CAE2A7-7DD9-4BFF-463B-3E0C35074222}"/>
              </a:ext>
            </a:extLst>
          </p:cNvPr>
          <p:cNvCxnSpPr/>
          <p:nvPr/>
        </p:nvCxnSpPr>
        <p:spPr>
          <a:xfrm>
            <a:off x="1267985" y="1618586"/>
            <a:ext cx="5396089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93597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1912D-ED70-CC7D-FDA9-4697E6865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3FFE09-C50D-A7A2-7996-F502F436FC9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BE866-7B68-5D9B-B9DD-004A686F9B61}"/>
              </a:ext>
            </a:extLst>
          </p:cNvPr>
          <p:cNvSpPr txBox="1"/>
          <p:nvPr/>
        </p:nvSpPr>
        <p:spPr>
          <a:xfrm>
            <a:off x="222667" y="746896"/>
            <a:ext cx="11611199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지금 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‘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가입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’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버튼을 누르면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,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E1E070-676C-E2F8-4A72-A4BC53550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66" y="1442803"/>
            <a:ext cx="8749778" cy="383209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E186459-6CED-738C-35D2-FC68B2C41FB7}"/>
              </a:ext>
            </a:extLst>
          </p:cNvPr>
          <p:cNvCxnSpPr/>
          <p:nvPr/>
        </p:nvCxnSpPr>
        <p:spPr>
          <a:xfrm flipH="1">
            <a:off x="6479822" y="1442803"/>
            <a:ext cx="857956" cy="589197"/>
          </a:xfrm>
          <a:prstGeom prst="straightConnector1">
            <a:avLst/>
          </a:prstGeom>
          <a:ln w="25400"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172138-97AF-71C1-218C-CB2D99EB14B0}"/>
              </a:ext>
            </a:extLst>
          </p:cNvPr>
          <p:cNvSpPr txBox="1"/>
          <p:nvPr/>
        </p:nvSpPr>
        <p:spPr>
          <a:xfrm>
            <a:off x="6829778" y="1068351"/>
            <a:ext cx="396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3A0DFB"/>
                </a:solidFill>
              </a:rPr>
              <a:t>mapping</a:t>
            </a:r>
            <a:r>
              <a:rPr lang="ko-KR" altLang="en-US" sz="1600" dirty="0">
                <a:solidFill>
                  <a:srgbClr val="3A0DFB"/>
                </a:solidFill>
              </a:rPr>
              <a:t> 주소에 해당하는 </a:t>
            </a:r>
            <a:r>
              <a:rPr lang="en-US" altLang="ko-KR" sz="1600" dirty="0">
                <a:solidFill>
                  <a:srgbClr val="3A0DFB"/>
                </a:solidFill>
              </a:rPr>
              <a:t>servlet</a:t>
            </a:r>
            <a:r>
              <a:rPr lang="ko-KR" altLang="en-US" sz="1600" dirty="0">
                <a:solidFill>
                  <a:srgbClr val="3A0DFB"/>
                </a:solidFill>
              </a:rPr>
              <a:t>이 없음</a:t>
            </a:r>
          </a:p>
        </p:txBody>
      </p:sp>
    </p:spTree>
    <p:extLst>
      <p:ext uri="{BB962C8B-B14F-4D97-AF65-F5344CB8AC3E}">
        <p14:creationId xmlns:p14="http://schemas.microsoft.com/office/powerpoint/2010/main" val="35574731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36928-7C68-8FF3-5B36-34F4C987A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08A5F4B-DE7C-7326-42D9-7A66E9109111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Control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안에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Servlet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56860-37C6-C0FC-7AB4-9ED7764BB2AF}"/>
              </a:ext>
            </a:extLst>
          </p:cNvPr>
          <p:cNvSpPr txBox="1"/>
          <p:nvPr/>
        </p:nvSpPr>
        <p:spPr>
          <a:xfrm>
            <a:off x="222667" y="746896"/>
            <a:ext cx="11611199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b="1" dirty="0" err="1">
                <a:latin typeface="+mn-ea"/>
                <a:sym typeface="Wingdings" panose="05000000000000000000" pitchFamily="2" charset="2"/>
              </a:rPr>
              <a:t>kr.son.controller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  New  Servlet  </a:t>
            </a:r>
            <a:r>
              <a:rPr lang="en-US" altLang="ko-KR" b="1" dirty="0" err="1">
                <a:latin typeface="+mn-ea"/>
                <a:sym typeface="Wingdings" panose="05000000000000000000" pitchFamily="2" charset="2"/>
              </a:rPr>
              <a:t>AddMemberController</a:t>
            </a:r>
            <a:endParaRPr lang="en-US" altLang="ko-KR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AB7832-4D9E-7C5B-9EE3-5DD5D194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40" y="1293451"/>
            <a:ext cx="5449060" cy="37629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2ADF53-2AD8-5255-E8A4-D0F9E0C43643}"/>
              </a:ext>
            </a:extLst>
          </p:cNvPr>
          <p:cNvCxnSpPr/>
          <p:nvPr/>
        </p:nvCxnSpPr>
        <p:spPr>
          <a:xfrm>
            <a:off x="646940" y="3533422"/>
            <a:ext cx="24236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23D446-51AB-99A6-DFFE-E7BE96348FFF}"/>
              </a:ext>
            </a:extLst>
          </p:cNvPr>
          <p:cNvSpPr/>
          <p:nvPr/>
        </p:nvSpPr>
        <p:spPr>
          <a:xfrm>
            <a:off x="2901244" y="4560711"/>
            <a:ext cx="936978" cy="4063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F7773F-0BC9-0148-1763-DCC8FFCD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22" y="1293451"/>
            <a:ext cx="4372078" cy="38802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1F3DCCD-1732-477A-79A3-7E54E7A86392}"/>
              </a:ext>
            </a:extLst>
          </p:cNvPr>
          <p:cNvSpPr/>
          <p:nvPr/>
        </p:nvSpPr>
        <p:spPr>
          <a:xfrm>
            <a:off x="10267245" y="3990623"/>
            <a:ext cx="558801" cy="2765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3F1EC93-E92D-EF5B-AC2D-AEC771BD2942}"/>
              </a:ext>
            </a:extLst>
          </p:cNvPr>
          <p:cNvSpPr/>
          <p:nvPr/>
        </p:nvSpPr>
        <p:spPr>
          <a:xfrm>
            <a:off x="6195961" y="2889250"/>
            <a:ext cx="203200" cy="6886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ADBE5C-C910-FF5F-143D-7F0A97DA4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130" y="5322217"/>
            <a:ext cx="5336359" cy="153578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6F943E4-A924-559E-F862-AC513B6FB73F}"/>
              </a:ext>
            </a:extLst>
          </p:cNvPr>
          <p:cNvSpPr/>
          <p:nvPr/>
        </p:nvSpPr>
        <p:spPr>
          <a:xfrm rot="5400000">
            <a:off x="8583561" y="4876306"/>
            <a:ext cx="203200" cy="6886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E96BBBE-FFD3-360C-92B7-49024C0877D6}"/>
              </a:ext>
            </a:extLst>
          </p:cNvPr>
          <p:cNvCxnSpPr/>
          <p:nvPr/>
        </p:nvCxnSpPr>
        <p:spPr>
          <a:xfrm flipH="1">
            <a:off x="7574844" y="5322217"/>
            <a:ext cx="462845" cy="3335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837DA79-6A05-B04E-C344-154977D7450A}"/>
              </a:ext>
            </a:extLst>
          </p:cNvPr>
          <p:cNvSpPr/>
          <p:nvPr/>
        </p:nvSpPr>
        <p:spPr>
          <a:xfrm>
            <a:off x="9251243" y="6505482"/>
            <a:ext cx="1145823" cy="4063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291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93358-61EF-31F7-05B2-8AB761E2C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034961D-2BBF-8325-0245-4413F5155B1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Control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안에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Servlet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631FD-55A9-D0A5-95E5-D37D3DF442B1}"/>
              </a:ext>
            </a:extLst>
          </p:cNvPr>
          <p:cNvSpPr txBox="1"/>
          <p:nvPr/>
        </p:nvSpPr>
        <p:spPr>
          <a:xfrm>
            <a:off x="222667" y="746896"/>
            <a:ext cx="11611199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자동 생성된 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AddMemberController.java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정리  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주석 삭제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생성자 메서드 삭제</a:t>
            </a:r>
            <a:endParaRPr lang="en-US" altLang="ko-KR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748803-B6F2-0FC5-15CF-E7B1C2EF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20" y="1293451"/>
            <a:ext cx="9878804" cy="48203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EB4D7E-F49B-3E57-0111-73CE8C5A07AD}"/>
              </a:ext>
            </a:extLst>
          </p:cNvPr>
          <p:cNvCxnSpPr>
            <a:cxnSpLocks/>
          </p:cNvCxnSpPr>
          <p:nvPr/>
        </p:nvCxnSpPr>
        <p:spPr>
          <a:xfrm>
            <a:off x="982133" y="3002844"/>
            <a:ext cx="4481689" cy="2111023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977C9AB-DA15-6B3E-BA27-99D7E298674F}"/>
              </a:ext>
            </a:extLst>
          </p:cNvPr>
          <p:cNvCxnSpPr>
            <a:cxnSpLocks/>
          </p:cNvCxnSpPr>
          <p:nvPr/>
        </p:nvCxnSpPr>
        <p:spPr>
          <a:xfrm flipV="1">
            <a:off x="1016000" y="2957689"/>
            <a:ext cx="4346222" cy="2156178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898C32B5-6F05-FA3A-30CC-2195ED39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05" y="4563011"/>
            <a:ext cx="7964011" cy="22958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4CA490F-6A1A-794F-8DFC-48A1505FB100}"/>
              </a:ext>
            </a:extLst>
          </p:cNvPr>
          <p:cNvCxnSpPr/>
          <p:nvPr/>
        </p:nvCxnSpPr>
        <p:spPr>
          <a:xfrm>
            <a:off x="4447822" y="5520266"/>
            <a:ext cx="4538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41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9B78-D681-CE03-B39D-2A74FDC3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0AED285-B3A8-9F3C-9CF4-BB8C9C14355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05C02-C50D-6AF7-3848-B6B6DD67F0E7}"/>
              </a:ext>
            </a:extLst>
          </p:cNvPr>
          <p:cNvSpPr txBox="1"/>
          <p:nvPr/>
        </p:nvSpPr>
        <p:spPr>
          <a:xfrm flipH="1">
            <a:off x="255268" y="885825"/>
            <a:ext cx="11346182" cy="1665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database </a:t>
            </a:r>
            <a:r>
              <a:rPr lang="ko-KR" altLang="en-US" dirty="0">
                <a:solidFill>
                  <a:srgbClr val="3A0DFB"/>
                </a:solidFill>
              </a:rPr>
              <a:t>연결 완료</a:t>
            </a:r>
            <a:endParaRPr lang="en-US" altLang="ko-KR" dirty="0">
              <a:solidFill>
                <a:srgbClr val="3A0DFB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ts val="2500"/>
              </a:lnSpc>
            </a:pP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8FB39F-B6F6-33FB-18EC-BAF08420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9" y="1366768"/>
            <a:ext cx="8942068" cy="166552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49EDDC-30BF-4323-83E0-5799450FB300}"/>
              </a:ext>
            </a:extLst>
          </p:cNvPr>
          <p:cNvSpPr/>
          <p:nvPr/>
        </p:nvSpPr>
        <p:spPr>
          <a:xfrm>
            <a:off x="1263946" y="2334617"/>
            <a:ext cx="1192175" cy="3554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4037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59754-2DCD-D1A1-335F-0CB49728E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DB1E957-42C1-D448-BC73-C18309393B07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VO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로 묶어주기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C7CB4-E6E0-830B-32F3-3E7018E60FA2}"/>
              </a:ext>
            </a:extLst>
          </p:cNvPr>
          <p:cNvSpPr txBox="1"/>
          <p:nvPr/>
        </p:nvSpPr>
        <p:spPr>
          <a:xfrm>
            <a:off x="79022" y="656492"/>
            <a:ext cx="1203395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kr.son.model.MemberVO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@WebServlet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"/AddMember"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AddMemberController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protected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service(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                                       throws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ServletException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IOException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    //1.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클라이언트에서 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로 넘어온 파라미터 수집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(VO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로 </a:t>
            </a:r>
            <a:r>
              <a:rPr lang="ko-KR" altLang="en-US" sz="16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묶어줌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.getParameter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"id"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password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.getParameter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"password"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.getParameter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"name"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Integer.</a:t>
            </a:r>
            <a:r>
              <a:rPr lang="en-US" altLang="ko-KR" sz="160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parseInt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.getParameter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"age"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email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.getParameter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"email"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phone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.getParameter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"phone"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     // </a:t>
            </a:r>
            <a:r>
              <a:rPr lang="ko-KR" alt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생성자를 이미 만들었다면</a:t>
            </a:r>
            <a:r>
              <a:rPr lang="en-US" altLang="ko-KR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한번에 </a:t>
            </a:r>
            <a:r>
              <a:rPr lang="en-US" altLang="ko-KR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ko-KR" alt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로 묶는 것이 편리함</a:t>
            </a:r>
            <a:endParaRPr lang="ko-KR" alt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altLang="ko-KR" sz="1600" dirty="0" err="1">
                <a:solidFill>
                  <a:srgbClr val="3A0DFB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3A0DF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u="sng" dirty="0" err="1">
                <a:solidFill>
                  <a:srgbClr val="3A0DFB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>
                <a:solidFill>
                  <a:srgbClr val="3A0DFB"/>
                </a:solidFill>
                <a:effectLst/>
                <a:latin typeface="Courier New" panose="02070309020205020404" pitchFamily="49" charset="0"/>
              </a:rPr>
              <a:t>=new </a:t>
            </a:r>
            <a:r>
              <a:rPr lang="en-US" altLang="ko-KR" sz="1600" dirty="0" err="1">
                <a:solidFill>
                  <a:srgbClr val="3A0DFB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3A0DFB"/>
                </a:solidFill>
                <a:effectLst/>
                <a:latin typeface="Courier New" panose="02070309020205020404" pitchFamily="49" charset="0"/>
              </a:rPr>
              <a:t>(id, password, name, age, email, phone);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     </a:t>
            </a:r>
            <a:r>
              <a:rPr lang="en-US" altLang="ko-KR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ko-KR" altLang="en-US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생성자를 만들지 않았다면</a:t>
            </a:r>
            <a:r>
              <a:rPr lang="en-US" altLang="ko-KR" sz="14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, 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.setPassword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password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.setEmail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email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.setPhone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phone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 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268D964C-8841-9202-80CB-B21F8630A498}"/>
              </a:ext>
            </a:extLst>
          </p:cNvPr>
          <p:cNvSpPr/>
          <p:nvPr/>
        </p:nvSpPr>
        <p:spPr>
          <a:xfrm>
            <a:off x="4334933" y="4470400"/>
            <a:ext cx="338667" cy="149013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0475B-03DB-9EA0-F66E-7D02A9625F56}"/>
              </a:ext>
            </a:extLst>
          </p:cNvPr>
          <p:cNvSpPr txBox="1"/>
          <p:nvPr/>
        </p:nvSpPr>
        <p:spPr>
          <a:xfrm>
            <a:off x="4752622" y="5030800"/>
            <a:ext cx="4459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3A0DFB"/>
                </a:solidFill>
              </a:rPr>
              <a:t>Spring boot </a:t>
            </a:r>
            <a:r>
              <a:rPr lang="ko-KR" altLang="en-US" sz="1600" dirty="0">
                <a:solidFill>
                  <a:srgbClr val="3A0DFB"/>
                </a:solidFill>
              </a:rPr>
              <a:t>에서는 일반적으로 이렇게 처리함</a:t>
            </a:r>
          </a:p>
        </p:txBody>
      </p:sp>
    </p:spTree>
    <p:extLst>
      <p:ext uri="{BB962C8B-B14F-4D97-AF65-F5344CB8AC3E}">
        <p14:creationId xmlns:p14="http://schemas.microsoft.com/office/powerpoint/2010/main" val="25892852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C2C3F-01BB-7F0B-AE92-C9AAD1E56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AE7110-5103-7353-184B-F7B874F4B981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VO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로 묶어주기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7FEFE-2EEB-C2C3-4DAA-8C69D457D701}"/>
              </a:ext>
            </a:extLst>
          </p:cNvPr>
          <p:cNvSpPr txBox="1"/>
          <p:nvPr/>
        </p:nvSpPr>
        <p:spPr>
          <a:xfrm>
            <a:off x="222667" y="746896"/>
            <a:ext cx="1161119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지금까지는 파라미터를 수집만 하고 있다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.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파라미터가 잘 수집되는지 확인해보자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b="1" dirty="0">
                <a:latin typeface="+mn-ea"/>
                <a:sym typeface="Wingdings" panose="05000000000000000000" pitchFamily="2" charset="2"/>
              </a:rPr>
              <a:t>이름을 한글로 입력하면 깨져서 보인다</a:t>
            </a:r>
            <a:r>
              <a:rPr lang="en-US" altLang="ko-KR" b="1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E15C35-AF59-35EF-EBB2-E1578232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088" y="830727"/>
            <a:ext cx="2868457" cy="34126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7C2CA7-93E8-803C-4199-868103F7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2" y="4440144"/>
            <a:ext cx="11376692" cy="23275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FD96C-ADF5-060E-5FA8-9FC83AC44533}"/>
              </a:ext>
            </a:extLst>
          </p:cNvPr>
          <p:cNvCxnSpPr>
            <a:cxnSpLocks/>
          </p:cNvCxnSpPr>
          <p:nvPr/>
        </p:nvCxnSpPr>
        <p:spPr>
          <a:xfrm flipH="1">
            <a:off x="7732889" y="6111104"/>
            <a:ext cx="270933" cy="334852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B154BB-8F3F-15AE-CE98-D1205141A8DD}"/>
              </a:ext>
            </a:extLst>
          </p:cNvPr>
          <p:cNvCxnSpPr/>
          <p:nvPr/>
        </p:nvCxnSpPr>
        <p:spPr>
          <a:xfrm>
            <a:off x="363752" y="6722555"/>
            <a:ext cx="1115091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6862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35448-1AE4-062D-C626-E7F13353F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BD1EB0-B11E-06DD-F179-C43693AE908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한글 데이터 깨지는 현상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C1248-4D9D-C936-BAB5-0E3A9A04F271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JAVA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에서 한글은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2byte, Network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로 전송될 때는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1byte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씩 나누어서 전송되므로 깨져서 보임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DA98FF-1D39-C00D-F4C8-24BB5F948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99" y="1203253"/>
            <a:ext cx="3449935" cy="4113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174E85-9466-F92E-DD27-6EE1A6E2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67" y="5385775"/>
            <a:ext cx="11785876" cy="5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696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A3B26-0A57-520A-1057-033E9502E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B6063F1-FED6-05DB-0CF7-A6FF42E1E36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한글 데이터 깨지는 현상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0D9B4-0BDA-72DF-81E3-0FADC6CA0FC8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encoding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743DF-F2AB-73AB-3775-CF35AACF7EFE}"/>
              </a:ext>
            </a:extLst>
          </p:cNvPr>
          <p:cNvSpPr txBox="1"/>
          <p:nvPr/>
        </p:nvSpPr>
        <p:spPr>
          <a:xfrm>
            <a:off x="354044" y="1251324"/>
            <a:ext cx="113484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kr.son.model.MemberVO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@WebServlet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"/AddMember"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AddMemberController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protected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service(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                                         throws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ServletException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IOException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.setCharacterEncoding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"utf-8"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endParaRPr lang="en-US" altLang="ko-KR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    //1.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클라이언트에서 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로 넘어온 파라미터 수집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(VO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로 </a:t>
            </a:r>
            <a:r>
              <a:rPr lang="ko-KR" altLang="en-US" sz="16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묶어줌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.getParameter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"id"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D6F81DC-B608-20CF-1116-1DA52E76E067}"/>
              </a:ext>
            </a:extLst>
          </p:cNvPr>
          <p:cNvSpPr/>
          <p:nvPr/>
        </p:nvSpPr>
        <p:spPr>
          <a:xfrm>
            <a:off x="993422" y="2438400"/>
            <a:ext cx="4978400" cy="41768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81619-87B0-661A-0BF4-731B57D4214A}"/>
              </a:ext>
            </a:extLst>
          </p:cNvPr>
          <p:cNvSpPr txBox="1"/>
          <p:nvPr/>
        </p:nvSpPr>
        <p:spPr>
          <a:xfrm>
            <a:off x="5983111" y="2607619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3A0DFB"/>
                </a:solidFill>
              </a:rPr>
              <a:t>한 줄만 추가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AD6456-A6B9-1D8F-8709-1105C134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0" y="4043165"/>
            <a:ext cx="11815460" cy="5463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6CFCD4D-171C-BADB-3F53-CBF6D85F4B85}"/>
              </a:ext>
            </a:extLst>
          </p:cNvPr>
          <p:cNvCxnSpPr/>
          <p:nvPr/>
        </p:nvCxnSpPr>
        <p:spPr>
          <a:xfrm flipV="1">
            <a:off x="5294489" y="4488100"/>
            <a:ext cx="451555" cy="37253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7197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23A74-A0E5-1C5D-F999-E62391143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E151A5E-7AAF-B6C6-F784-D3E42429C42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저장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MemberDAO.java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D14FE7-64E4-83DB-4847-25BA74A7F991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MemberDAO.java   DB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연결 객체 생성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F04C10-D3EC-6EA5-FF95-F51E34864D3F}"/>
              </a:ext>
            </a:extLst>
          </p:cNvPr>
          <p:cNvSpPr txBox="1"/>
          <p:nvPr/>
        </p:nvSpPr>
        <p:spPr>
          <a:xfrm>
            <a:off x="567555" y="1251324"/>
            <a:ext cx="11611199" cy="3293209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package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kr.son.model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java.sql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.*;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MemberDAO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Connection </a:t>
            </a:r>
            <a:r>
              <a:rPr lang="en-US" altLang="ko-KR" sz="1600" u="sng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conn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PreparedStatement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u="sng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private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ResultSet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u="sng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 // DB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연결 객체 생성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getConnect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String </a:t>
            </a:r>
            <a:r>
              <a:rPr lang="en-US" altLang="ko-KR" sz="1600" u="sng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URL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jdbc:mysql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://localhost:3306/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test?characterEncoding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=UTF-8&amp;serverTimezone=UTC"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String </a:t>
            </a:r>
            <a:r>
              <a:rPr lang="en-US" altLang="ko-KR" sz="1600" u="sng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user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"root"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String </a:t>
            </a:r>
            <a:r>
              <a:rPr lang="en-US" altLang="ko-KR" sz="1600" u="sng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password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"12345678"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D84810-FD4E-57D6-BF1B-70EB811D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938" y="4385400"/>
            <a:ext cx="9478816" cy="2442552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A593F1-712F-052E-28B3-6E987DED46EB}"/>
              </a:ext>
            </a:extLst>
          </p:cNvPr>
          <p:cNvCxnSpPr/>
          <p:nvPr/>
        </p:nvCxnSpPr>
        <p:spPr>
          <a:xfrm>
            <a:off x="4526844" y="5689600"/>
            <a:ext cx="0" cy="18062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3AB55B-DBA5-9C35-C64C-C7107370580D}"/>
              </a:ext>
            </a:extLst>
          </p:cNvPr>
          <p:cNvCxnSpPr>
            <a:cxnSpLocks/>
          </p:cNvCxnSpPr>
          <p:nvPr/>
        </p:nvCxnSpPr>
        <p:spPr>
          <a:xfrm>
            <a:off x="2348089" y="6304844"/>
            <a:ext cx="445910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E1E679-0ACE-7042-C8C2-E6476DEAA4C0}"/>
              </a:ext>
            </a:extLst>
          </p:cNvPr>
          <p:cNvSpPr txBox="1"/>
          <p:nvPr/>
        </p:nvSpPr>
        <p:spPr>
          <a:xfrm>
            <a:off x="1336402" y="6111104"/>
            <a:ext cx="1011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A0DFB"/>
                </a:solidFill>
              </a:rPr>
              <a:t>Properties</a:t>
            </a:r>
            <a:endParaRPr lang="ko-KR" altLang="en-US" sz="1400" dirty="0">
              <a:solidFill>
                <a:srgbClr val="3A0DFB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C1C798-E230-29B1-F8D9-C81AD15FD4E7}"/>
              </a:ext>
            </a:extLst>
          </p:cNvPr>
          <p:cNvSpPr txBox="1"/>
          <p:nvPr/>
        </p:nvSpPr>
        <p:spPr>
          <a:xfrm>
            <a:off x="3196911" y="4481048"/>
            <a:ext cx="2059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3A0DFB"/>
                </a:solidFill>
              </a:rPr>
              <a:t>Database URL </a:t>
            </a:r>
            <a:r>
              <a:rPr lang="ko-KR" altLang="en-US" sz="1400" b="1" dirty="0">
                <a:solidFill>
                  <a:srgbClr val="3A0DFB"/>
                </a:solidFill>
              </a:rPr>
              <a:t>확인은</a:t>
            </a:r>
            <a:r>
              <a:rPr lang="en-US" altLang="ko-KR" sz="1400" b="1" dirty="0">
                <a:solidFill>
                  <a:srgbClr val="3A0DFB"/>
                </a:solidFill>
              </a:rPr>
              <a:t>?</a:t>
            </a:r>
            <a:endParaRPr lang="ko-KR" altLang="en-US" sz="1400" b="1" dirty="0">
              <a:solidFill>
                <a:srgbClr val="3A0DFB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003133E-AA60-90EA-D0AB-BF41C91C3741}"/>
              </a:ext>
            </a:extLst>
          </p:cNvPr>
          <p:cNvCxnSpPr/>
          <p:nvPr/>
        </p:nvCxnSpPr>
        <p:spPr>
          <a:xfrm>
            <a:off x="6863644" y="6144971"/>
            <a:ext cx="521546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2263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010DD-5C40-0461-8FD4-56040EE09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A4DA6C-7204-FEF5-9059-EBA3552DB10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저장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MemberDAO.java  Driver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복사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83B76-B2DF-51D7-C3F7-6D98ACE3008A}"/>
              </a:ext>
            </a:extLst>
          </p:cNvPr>
          <p:cNvSpPr txBox="1"/>
          <p:nvPr/>
        </p:nvSpPr>
        <p:spPr>
          <a:xfrm>
            <a:off x="222667" y="746896"/>
            <a:ext cx="11611199" cy="152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mysql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Driver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파일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: mysql-connector-java-8.0.18.jar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버전에 따라 다름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경로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:  C:\eGovFrame-4.2.0\maven\repository\mysql\mysql-connector-java\8.0.18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이 파일을 복사하여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webapp   WEB-INF   lib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아래 붙여 넣기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C2B018-A419-772E-2FA0-ADC75657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15" y="2435289"/>
            <a:ext cx="4094652" cy="43621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E26BA6-4126-A631-5E0B-0D9EB13C832F}"/>
              </a:ext>
            </a:extLst>
          </p:cNvPr>
          <p:cNvCxnSpPr/>
          <p:nvPr/>
        </p:nvCxnSpPr>
        <p:spPr>
          <a:xfrm>
            <a:off x="2065867" y="5892800"/>
            <a:ext cx="238195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2268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2937D-3AF3-3081-FE31-F7EC5ED7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87802B-F02B-1D4F-2250-0F17169FD810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저장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MemberDAO.java  Driver Loading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62D88-A235-120F-C86E-C62C2716DF12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Driver Class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복사하여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Loading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하기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149BF7-D6DF-B7BA-0637-BFB648CB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253"/>
            <a:ext cx="12192000" cy="36165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89D706-4663-1759-6D3E-56EBE011FC93}"/>
              </a:ext>
            </a:extLst>
          </p:cNvPr>
          <p:cNvSpPr/>
          <p:nvPr/>
        </p:nvSpPr>
        <p:spPr>
          <a:xfrm>
            <a:off x="112889" y="3429000"/>
            <a:ext cx="1196622" cy="26246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EF8884-DAD5-6C6E-8D3D-7B2F3D906FD4}"/>
              </a:ext>
            </a:extLst>
          </p:cNvPr>
          <p:cNvSpPr/>
          <p:nvPr/>
        </p:nvSpPr>
        <p:spPr>
          <a:xfrm>
            <a:off x="2150534" y="2836333"/>
            <a:ext cx="1196622" cy="26246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849633-78BE-DC04-FFB6-C953AB32224A}"/>
              </a:ext>
            </a:extLst>
          </p:cNvPr>
          <p:cNvSpPr/>
          <p:nvPr/>
        </p:nvSpPr>
        <p:spPr>
          <a:xfrm>
            <a:off x="6897511" y="2153357"/>
            <a:ext cx="214489" cy="23988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F97AC2-8CFA-79C2-76DB-C41F1BF8279F}"/>
              </a:ext>
            </a:extLst>
          </p:cNvPr>
          <p:cNvSpPr/>
          <p:nvPr/>
        </p:nvSpPr>
        <p:spPr>
          <a:xfrm>
            <a:off x="9189155" y="3835401"/>
            <a:ext cx="1343377" cy="25117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03137E-B5DD-E559-18FF-EB6BF9AD9D91}"/>
              </a:ext>
            </a:extLst>
          </p:cNvPr>
          <p:cNvSpPr txBox="1"/>
          <p:nvPr/>
        </p:nvSpPr>
        <p:spPr>
          <a:xfrm>
            <a:off x="10546657" y="380710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A0DFB"/>
                </a:solidFill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40509378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6EA45-7508-FE8F-230E-53CDA6757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B18449-78E5-3017-0705-A0F8855F80A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저장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MemberDAO.java  Driver Loading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D7DEDD-47CC-6D73-3BEF-3E83776FCDF3}"/>
              </a:ext>
            </a:extLst>
          </p:cNvPr>
          <p:cNvSpPr txBox="1"/>
          <p:nvPr/>
        </p:nvSpPr>
        <p:spPr>
          <a:xfrm>
            <a:off x="222667" y="746896"/>
            <a:ext cx="11611199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입력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  </a:t>
            </a:r>
            <a:r>
              <a:rPr lang="en-US" altLang="ko-KR" dirty="0" err="1"/>
              <a:t>Class.</a:t>
            </a:r>
            <a:r>
              <a:rPr lang="en-US" altLang="ko-KR" i="1" dirty="0" err="1"/>
              <a:t>forName</a:t>
            </a:r>
            <a:r>
              <a:rPr lang="en-US" altLang="ko-KR" dirty="0"/>
              <a:t>("</a:t>
            </a:r>
            <a:r>
              <a:rPr lang="en-US" altLang="ko-KR" dirty="0" err="1"/>
              <a:t>com.mysql.jdbc.Driver</a:t>
            </a:r>
            <a:r>
              <a:rPr lang="en-US" altLang="ko-KR" dirty="0"/>
              <a:t>");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D13264-96DA-2AB5-7EF1-DD299739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5" y="1389255"/>
            <a:ext cx="7363971" cy="2680841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109905C-CAD0-10AE-B397-E89735D37F6E}"/>
              </a:ext>
            </a:extLst>
          </p:cNvPr>
          <p:cNvSpPr/>
          <p:nvPr/>
        </p:nvSpPr>
        <p:spPr>
          <a:xfrm>
            <a:off x="1840089" y="3217333"/>
            <a:ext cx="1975555" cy="316089"/>
          </a:xfrm>
          <a:prstGeom prst="round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39548-89E8-460F-B564-D10E6EB2715A}"/>
              </a:ext>
            </a:extLst>
          </p:cNvPr>
          <p:cNvSpPr txBox="1"/>
          <p:nvPr/>
        </p:nvSpPr>
        <p:spPr>
          <a:xfrm>
            <a:off x="594695" y="4712455"/>
            <a:ext cx="5410994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Class.</a:t>
            </a:r>
            <a:r>
              <a:rPr lang="en-US" altLang="ko-KR" sz="160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com.mysql.jdbc.Driver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catch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ClassNotFoundException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 // </a:t>
            </a:r>
            <a:r>
              <a:rPr lang="en-US" altLang="ko-KR" sz="16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TODO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Auto-generated catch block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.printStackTrace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2EEEF812-874D-41D3-F73E-F3FC6EE4FCF5}"/>
              </a:ext>
            </a:extLst>
          </p:cNvPr>
          <p:cNvSpPr/>
          <p:nvPr/>
        </p:nvSpPr>
        <p:spPr>
          <a:xfrm>
            <a:off x="3183467" y="4175781"/>
            <a:ext cx="304800" cy="417689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C323CD-D5D9-AD1D-5034-1DEEB85A4829}"/>
              </a:ext>
            </a:extLst>
          </p:cNvPr>
          <p:cNvSpPr txBox="1"/>
          <p:nvPr/>
        </p:nvSpPr>
        <p:spPr>
          <a:xfrm>
            <a:off x="3645517" y="422413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A0DFB"/>
                </a:solidFill>
              </a:rPr>
              <a:t>예외 처리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124EC7-EC3E-E613-70E8-0B4591B71D2B}"/>
              </a:ext>
            </a:extLst>
          </p:cNvPr>
          <p:cNvSpPr txBox="1"/>
          <p:nvPr/>
        </p:nvSpPr>
        <p:spPr>
          <a:xfrm>
            <a:off x="6717971" y="4683915"/>
            <a:ext cx="5115895" cy="15696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Class.</a:t>
            </a:r>
            <a:r>
              <a:rPr lang="en-US" altLang="ko-KR" sz="160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com.mysql.jdbc.Driver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catch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(Exception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altLang="ko-KR" sz="16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TODO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Auto-generated catch block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.printStackTrace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0BF61BE-1618-5FAE-5021-546A65EF5356}"/>
              </a:ext>
            </a:extLst>
          </p:cNvPr>
          <p:cNvSpPr/>
          <p:nvPr/>
        </p:nvSpPr>
        <p:spPr>
          <a:xfrm>
            <a:off x="6096000" y="5350933"/>
            <a:ext cx="451556" cy="2822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8FB557-866E-C8D3-66A0-1843F94EBA40}"/>
              </a:ext>
            </a:extLst>
          </p:cNvPr>
          <p:cNvSpPr txBox="1"/>
          <p:nvPr/>
        </p:nvSpPr>
        <p:spPr>
          <a:xfrm>
            <a:off x="8602133" y="4099099"/>
            <a:ext cx="3130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예외 처리를 할 수 있도록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Exception </a:t>
            </a:r>
            <a:r>
              <a:rPr lang="ko-KR" altLang="en-US" sz="1400" dirty="0"/>
              <a:t>으로 수정</a:t>
            </a:r>
          </a:p>
        </p:txBody>
      </p:sp>
    </p:spTree>
    <p:extLst>
      <p:ext uri="{BB962C8B-B14F-4D97-AF65-F5344CB8AC3E}">
        <p14:creationId xmlns:p14="http://schemas.microsoft.com/office/powerpoint/2010/main" val="37948864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7F56B-D3F4-EED5-8222-72486A0AC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33451C6-F631-41B1-B503-FD0DBD0B0212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저장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MemberDAO.java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EF53B-E673-518D-E082-9BA6EACF025B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 DB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연결 코드 추가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55BE2-B3C9-D594-4504-EBB24BD8315E}"/>
              </a:ext>
            </a:extLst>
          </p:cNvPr>
          <p:cNvSpPr txBox="1"/>
          <p:nvPr/>
        </p:nvSpPr>
        <p:spPr>
          <a:xfrm>
            <a:off x="714021" y="1442282"/>
            <a:ext cx="8317089" cy="20313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Class.</a:t>
            </a:r>
            <a:r>
              <a:rPr lang="en-US" altLang="ko-KR" sz="180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forName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com.mysql.jdbc.Driver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  conn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DriverManager.</a:t>
            </a:r>
            <a:r>
              <a:rPr lang="en-US" altLang="ko-KR" sz="180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getConnection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URL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user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password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catch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(Exception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>
              <a:buNone/>
            </a:pP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 // </a:t>
            </a:r>
            <a:r>
              <a:rPr lang="en-US" altLang="ko-KR" sz="1800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TODO</a:t>
            </a: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Auto-generated catch block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.printStackTrace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58812D-13D3-AF2D-5C22-DA2679D325BD}"/>
              </a:ext>
            </a:extLst>
          </p:cNvPr>
          <p:cNvCxnSpPr/>
          <p:nvPr/>
        </p:nvCxnSpPr>
        <p:spPr>
          <a:xfrm flipH="1">
            <a:off x="8523110" y="2190045"/>
            <a:ext cx="101600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5009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7DD2-C1D6-B4B2-B178-07C037978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DEECA1-B546-EB14-5D4C-0BBBAB8F27F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저장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MemberDAO.java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610E54-9A7E-D4BE-391F-32E4BB25678D}"/>
              </a:ext>
            </a:extLst>
          </p:cNvPr>
          <p:cNvSpPr txBox="1"/>
          <p:nvPr/>
        </p:nvSpPr>
        <p:spPr>
          <a:xfrm>
            <a:off x="290400" y="656492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데이터 삽입 메서드 작성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BC77B-E808-4C1A-4FF4-BA06948160A7}"/>
              </a:ext>
            </a:extLst>
          </p:cNvPr>
          <p:cNvSpPr txBox="1"/>
          <p:nvPr/>
        </p:nvSpPr>
        <p:spPr>
          <a:xfrm>
            <a:off x="358134" y="1102578"/>
            <a:ext cx="1161119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데이터 삽입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memberInsert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"INSERT INTO member(id, password, name, age, email, phone) VALUES(?,?,?,?,?,?)"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indent="269875">
              <a:buNone/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getConnect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SQL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전송 객체 생성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269875"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=-1;</a:t>
            </a:r>
          </a:p>
          <a:p>
            <a:pPr indent="269875"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indent="717550">
              <a:buNone/>
            </a:pP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conn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.prepareStatement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 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en-US" altLang="ko-KR" sz="1600" u="sng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pre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altLang="ko-KR" sz="1600" u="sng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comfile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속도가 빠름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) 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717550">
              <a:buNone/>
            </a:pP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(1,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indent="717550">
              <a:buNone/>
            </a:pP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(2,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.getPassword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indent="717550">
              <a:buNone/>
            </a:pP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(3,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indent="717550">
              <a:buNone/>
            </a:pP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(4,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indent="717550">
              <a:buNone/>
            </a:pP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(5,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.getEmail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indent="717550">
              <a:buNone/>
            </a:pP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(6,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.getPhone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indent="717550"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.executeUpdate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 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전송 및 실행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catch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(Exception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.printStackTrace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finally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closeDB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    </a:t>
            </a:r>
            <a:r>
              <a:rPr lang="en-US" altLang="ko-KR" sz="1400" b="1" dirty="0">
                <a:solidFill>
                  <a:srgbClr val="3A0DFB"/>
                </a:solidFill>
                <a:effectLst/>
                <a:latin typeface="Courier New" panose="02070309020205020404" pitchFamily="49" charset="0"/>
              </a:rPr>
              <a:t> //DB </a:t>
            </a:r>
            <a:r>
              <a:rPr lang="ko-KR" altLang="en-US" sz="1400" b="1" dirty="0">
                <a:solidFill>
                  <a:srgbClr val="3A0DFB"/>
                </a:solidFill>
                <a:effectLst/>
                <a:latin typeface="Courier New" panose="02070309020205020404" pitchFamily="49" charset="0"/>
              </a:rPr>
              <a:t>사용 후 닫아주어야 함</a:t>
            </a:r>
            <a:endParaRPr lang="en-US" altLang="ko-KR" sz="1400" b="1" dirty="0">
              <a:solidFill>
                <a:srgbClr val="3A0DFB"/>
              </a:solidFill>
              <a:effectLst/>
              <a:latin typeface="Courier New" panose="02070309020205020404" pitchFamily="49" charset="0"/>
            </a:endParaRP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indent="269875"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//controller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에 전달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, 0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보다 크면 전송 성공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044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525EE-4597-8AD8-7E4B-894E167A9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539744-E87F-485D-BE92-AAF35C7CCFA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용어 정리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9E073-E0C0-5677-F310-1941B1F95B17}"/>
              </a:ext>
            </a:extLst>
          </p:cNvPr>
          <p:cNvSpPr txBox="1"/>
          <p:nvPr/>
        </p:nvSpPr>
        <p:spPr>
          <a:xfrm flipH="1">
            <a:off x="255268" y="885825"/>
            <a:ext cx="11346182" cy="577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  <a:latin typeface="+mn-ea"/>
              </a:rPr>
              <a:t>JDBC (Java Database Connectivity)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자바에서 다양한 관계형 데이터베이스에 표준 방식으로 접근할 수 있도록 만든 </a:t>
            </a:r>
            <a:r>
              <a:rPr lang="en-US" altLang="ko-KR" dirty="0">
                <a:latin typeface="+mn-ea"/>
              </a:rPr>
              <a:t>API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자바 프로그램에서 </a:t>
            </a:r>
            <a:r>
              <a:rPr lang="en-US" altLang="ko-KR" dirty="0">
                <a:latin typeface="+mn-ea"/>
              </a:rPr>
              <a:t>MySQL, Oracle, PostgreSQL, </a:t>
            </a:r>
            <a:r>
              <a:rPr lang="en-US" altLang="ko-KR" dirty="0" err="1">
                <a:latin typeface="+mn-ea"/>
              </a:rPr>
              <a:t>MsSQL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어떤 </a:t>
            </a:r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든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JDBC </a:t>
            </a:r>
            <a:r>
              <a:rPr lang="ko-KR" altLang="en-US" dirty="0">
                <a:latin typeface="+mn-ea"/>
              </a:rPr>
              <a:t>드라이버만 있으면 </a:t>
            </a:r>
            <a:r>
              <a:rPr lang="en-US" altLang="ko-KR" dirty="0">
                <a:latin typeface="+mn-ea"/>
              </a:rPr>
              <a:t>SQL</a:t>
            </a:r>
            <a:r>
              <a:rPr lang="ko-KR" altLang="en-US" dirty="0">
                <a:latin typeface="+mn-ea"/>
              </a:rPr>
              <a:t>을 실행하고 데이터를 주고 받을 수 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하드 코딩으로 작업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Framework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를 사용하면 자동으로 되어 </a:t>
            </a:r>
            <a:r>
              <a:rPr lang="en-US" altLang="ko-KR" dirty="0" err="1">
                <a:latin typeface="+mn-ea"/>
                <a:sym typeface="Wingdings" panose="05000000000000000000" pitchFamily="2" charset="2"/>
              </a:rPr>
              <a:t>jdbc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사용을 안함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latin typeface="+mn-ea"/>
                <a:sym typeface="Wingdings" panose="05000000000000000000" pitchFamily="2" charset="2"/>
              </a:rPr>
              <a:t>MyBatis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, JPA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사용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)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  <a:latin typeface="+mn-ea"/>
              </a:rPr>
              <a:t>JDBC </a:t>
            </a:r>
            <a:r>
              <a:rPr lang="ko-KR" altLang="en-US" dirty="0">
                <a:solidFill>
                  <a:srgbClr val="3A0DFB"/>
                </a:solidFill>
                <a:latin typeface="+mn-ea"/>
              </a:rPr>
              <a:t>동작 순서</a:t>
            </a:r>
            <a:endParaRPr lang="en-US" altLang="ko-KR" dirty="0">
              <a:solidFill>
                <a:srgbClr val="3A0DFB"/>
              </a:solidFill>
              <a:latin typeface="+mn-ea"/>
            </a:endParaRPr>
          </a:p>
          <a:p>
            <a:pPr lvl="0" indent="2667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</a:rPr>
              <a:t>1. </a:t>
            </a:r>
            <a:r>
              <a:rPr lang="ko-KR" altLang="ko-KR" sz="1600" dirty="0">
                <a:latin typeface="+mn-ea"/>
              </a:rPr>
              <a:t>드라이버 로드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  2. </a:t>
            </a:r>
            <a:r>
              <a:rPr lang="ko-KR" altLang="ko-KR" sz="1600" dirty="0">
                <a:latin typeface="+mn-ea"/>
              </a:rPr>
              <a:t>DB 연결 (</a:t>
            </a:r>
            <a:r>
              <a:rPr lang="ko-KR" altLang="ko-KR" sz="1600" dirty="0" err="1">
                <a:latin typeface="+mn-ea"/>
              </a:rPr>
              <a:t>Connection</a:t>
            </a:r>
            <a:r>
              <a:rPr lang="ko-KR" altLang="ko-KR" sz="1600" dirty="0">
                <a:latin typeface="+mn-ea"/>
              </a:rPr>
              <a:t> 얻기)</a:t>
            </a:r>
          </a:p>
          <a:p>
            <a:pPr lvl="0" indent="2667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</a:rPr>
              <a:t>3. </a:t>
            </a:r>
            <a:r>
              <a:rPr lang="ko-KR" altLang="ko-KR" sz="1600" dirty="0">
                <a:latin typeface="+mn-ea"/>
              </a:rPr>
              <a:t>SQL 실행 (</a:t>
            </a:r>
            <a:r>
              <a:rPr lang="ko-KR" altLang="ko-KR" sz="1600" dirty="0" err="1">
                <a:latin typeface="+mn-ea"/>
              </a:rPr>
              <a:t>Statement</a:t>
            </a:r>
            <a:r>
              <a:rPr lang="ko-KR" altLang="ko-KR" sz="1600" dirty="0">
                <a:latin typeface="+mn-ea"/>
              </a:rPr>
              <a:t> 사용)</a:t>
            </a:r>
          </a:p>
          <a:p>
            <a:pPr lvl="0" indent="2667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</a:rPr>
              <a:t>4. </a:t>
            </a:r>
            <a:r>
              <a:rPr lang="ko-KR" altLang="ko-KR" sz="1600" dirty="0">
                <a:latin typeface="+mn-ea"/>
              </a:rPr>
              <a:t>결과 처리 (</a:t>
            </a:r>
            <a:r>
              <a:rPr lang="ko-KR" altLang="ko-KR" sz="1600" dirty="0" err="1">
                <a:latin typeface="+mn-ea"/>
              </a:rPr>
              <a:t>ResultSet</a:t>
            </a:r>
            <a:r>
              <a:rPr lang="ko-KR" altLang="ko-KR" sz="1600" dirty="0">
                <a:latin typeface="+mn-ea"/>
              </a:rPr>
              <a:t> 등)</a:t>
            </a:r>
          </a:p>
          <a:p>
            <a:pPr lvl="0" indent="2667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</a:rPr>
              <a:t>5. </a:t>
            </a:r>
            <a:r>
              <a:rPr lang="ko-KR" altLang="ko-KR" sz="1600" dirty="0">
                <a:latin typeface="+mn-ea"/>
              </a:rPr>
              <a:t>자원 해제 (</a:t>
            </a:r>
            <a:r>
              <a:rPr lang="ko-KR" altLang="ko-KR" sz="1600" dirty="0" err="1">
                <a:latin typeface="+mn-ea"/>
              </a:rPr>
              <a:t>close</a:t>
            </a:r>
            <a:r>
              <a:rPr lang="ko-KR" altLang="ko-KR" sz="1600" dirty="0">
                <a:latin typeface="+mn-ea"/>
              </a:rPr>
              <a:t>)</a:t>
            </a:r>
          </a:p>
          <a:p>
            <a:pPr>
              <a:lnSpc>
                <a:spcPts val="2500"/>
              </a:lnSpc>
            </a:pPr>
            <a:endParaRPr lang="en-US" altLang="ko-KR" dirty="0"/>
          </a:p>
          <a:p>
            <a:pPr>
              <a:lnSpc>
                <a:spcPts val="2500"/>
              </a:lnSpc>
            </a:pP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49479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57F7E-CC0C-9B28-AADE-11ECBDE8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67A3E81-8AA6-D224-7EC9-51C254C56A9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저장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MemberDAO.java 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closeDB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()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E848F-5E72-4306-C014-71B8615C6300}"/>
              </a:ext>
            </a:extLst>
          </p:cNvPr>
          <p:cNvSpPr txBox="1"/>
          <p:nvPr/>
        </p:nvSpPr>
        <p:spPr>
          <a:xfrm>
            <a:off x="290400" y="656492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데이터 삽입 메서드 작성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5C5A2-9A64-2303-1948-9211D7B3D1C3}"/>
              </a:ext>
            </a:extLst>
          </p:cNvPr>
          <p:cNvSpPr txBox="1"/>
          <p:nvPr/>
        </p:nvSpPr>
        <p:spPr>
          <a:xfrm>
            <a:off x="708314" y="1157120"/>
            <a:ext cx="6099462" cy="37548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데이터베이스 연결 종료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closeDB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try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indent="71755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!=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.close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71755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!=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.close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71755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conn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!=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conn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.close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363538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catch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(Exception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.printStackTrace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}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29390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DE516-28BB-57A0-08C4-14931534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5F46DB-7727-F56D-2226-536C79967F58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AddMemberController.java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7AAE46-352F-7283-FB7B-CB22A83C4C66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AddMemberController.java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에서 모델과 연결시켜주기 위한 코드 작성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D1C6D4-F4C0-87E6-D4B1-BD882B5F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4" y="1251324"/>
            <a:ext cx="7704966" cy="523335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A55131EE-93A9-7622-D488-77EF177C9B25}"/>
              </a:ext>
            </a:extLst>
          </p:cNvPr>
          <p:cNvSpPr/>
          <p:nvPr/>
        </p:nvSpPr>
        <p:spPr>
          <a:xfrm>
            <a:off x="6366934" y="3984978"/>
            <a:ext cx="609600" cy="1907822"/>
          </a:xfrm>
          <a:prstGeom prst="rightBrace">
            <a:avLst/>
          </a:prstGeom>
          <a:ln>
            <a:solidFill>
              <a:srgbClr val="3A0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B6C94-45AD-B77D-A2C1-4AF288BFF0A5}"/>
              </a:ext>
            </a:extLst>
          </p:cNvPr>
          <p:cNvSpPr txBox="1"/>
          <p:nvPr/>
        </p:nvSpPr>
        <p:spPr>
          <a:xfrm>
            <a:off x="7197460" y="4785000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A0DFB"/>
                </a:solidFill>
              </a:rPr>
              <a:t>이 부분 추가</a:t>
            </a:r>
          </a:p>
        </p:txBody>
      </p:sp>
    </p:spTree>
    <p:extLst>
      <p:ext uri="{BB962C8B-B14F-4D97-AF65-F5344CB8AC3E}">
        <p14:creationId xmlns:p14="http://schemas.microsoft.com/office/powerpoint/2010/main" val="37545918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DC6CE-B264-2AED-3644-D63271D65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458AFCF-C479-35B2-15F0-EFBBE10E567E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Insert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실습을 위해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DB Start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51204-9C75-72A3-9DCD-5AC7B82ADABE}"/>
              </a:ext>
            </a:extLst>
          </p:cNvPr>
          <p:cNvSpPr txBox="1"/>
          <p:nvPr/>
        </p:nvSpPr>
        <p:spPr>
          <a:xfrm>
            <a:off x="222667" y="746896"/>
            <a:ext cx="116111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1600" b="1" dirty="0" err="1">
                <a:latin typeface="+mn-ea"/>
                <a:sym typeface="Wingdings" panose="05000000000000000000" pitchFamily="2" charset="2"/>
              </a:rPr>
              <a:t>cmd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에서 </a:t>
            </a:r>
            <a:r>
              <a:rPr lang="en-US" altLang="ko-KR" sz="1600" b="1" dirty="0" err="1">
                <a:latin typeface="+mn-ea"/>
                <a:sym typeface="Wingdings" panose="05000000000000000000" pitchFamily="2" charset="2"/>
              </a:rPr>
              <a:t>mysql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폴더로 이동하여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startup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861C48-48B3-21EC-94D6-88D5D64C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9" y="1251324"/>
            <a:ext cx="7868748" cy="39534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77A42A-63BD-F142-7F2D-641E8DA3DD1C}"/>
              </a:ext>
            </a:extLst>
          </p:cNvPr>
          <p:cNvCxnSpPr/>
          <p:nvPr/>
        </p:nvCxnSpPr>
        <p:spPr>
          <a:xfrm>
            <a:off x="716649" y="1862667"/>
            <a:ext cx="3358640" cy="0"/>
          </a:xfrm>
          <a:prstGeom prst="line">
            <a:avLst/>
          </a:prstGeom>
          <a:ln w="317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5962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483F-DB86-33D2-CD56-7CD6C49E7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C3EA31-E447-B2AF-2989-7BBCAA89700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Tomcat server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실행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UI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입력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가입 클릭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908BF-14DC-F325-B78E-92883F23DD4F}"/>
              </a:ext>
            </a:extLst>
          </p:cNvPr>
          <p:cNvSpPr txBox="1"/>
          <p:nvPr/>
        </p:nvSpPr>
        <p:spPr>
          <a:xfrm>
            <a:off x="273754" y="952480"/>
            <a:ext cx="7470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http://localhost:8080/DynamicWEB/member/memberRegister.html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C95B81-771E-D920-3EB1-8D470C88F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94" y="1617800"/>
            <a:ext cx="4049673" cy="46515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12847C-A0AC-E44B-BC01-09DC0F8D10E1}"/>
              </a:ext>
            </a:extLst>
          </p:cNvPr>
          <p:cNvCxnSpPr/>
          <p:nvPr/>
        </p:nvCxnSpPr>
        <p:spPr>
          <a:xfrm flipH="1">
            <a:off x="2291644" y="5384800"/>
            <a:ext cx="191912" cy="293511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AA41CB86-4B46-ED18-EEC1-B45B36E4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45" y="3052667"/>
            <a:ext cx="5201376" cy="13622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08351BB-4D94-8C74-9A9B-819E3DECF3EE}"/>
              </a:ext>
            </a:extLst>
          </p:cNvPr>
          <p:cNvSpPr/>
          <p:nvPr/>
        </p:nvSpPr>
        <p:spPr>
          <a:xfrm>
            <a:off x="5113867" y="3657600"/>
            <a:ext cx="474133" cy="2370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887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D6C17-B21F-56C6-1FFB-1A7662CC8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D155CD-CA94-5CA5-720D-D95BD112996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에 저장되었는지 확인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3C17A-97F5-EE8C-8317-F27CF55D0AE1}"/>
              </a:ext>
            </a:extLst>
          </p:cNvPr>
          <p:cNvSpPr txBox="1"/>
          <p:nvPr/>
        </p:nvSpPr>
        <p:spPr>
          <a:xfrm>
            <a:off x="158045" y="762868"/>
            <a:ext cx="456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test </a:t>
            </a:r>
            <a:r>
              <a:rPr lang="ko-KR" altLang="en-US" dirty="0"/>
              <a:t>데이터베이스에 연결되었는지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B781CF-1504-22DF-EC55-D2A07EBF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5" y="1238576"/>
            <a:ext cx="12033955" cy="55654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9A0AD3-8E62-5A5E-4F3E-5BC4B3048702}"/>
              </a:ext>
            </a:extLst>
          </p:cNvPr>
          <p:cNvSpPr/>
          <p:nvPr/>
        </p:nvSpPr>
        <p:spPr>
          <a:xfrm>
            <a:off x="4154311" y="6412089"/>
            <a:ext cx="2246489" cy="39197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7FF7BF-1F55-75CA-D075-47D8ADF4E44A}"/>
              </a:ext>
            </a:extLst>
          </p:cNvPr>
          <p:cNvCxnSpPr/>
          <p:nvPr/>
        </p:nvCxnSpPr>
        <p:spPr>
          <a:xfrm flipH="1">
            <a:off x="6400800" y="5768622"/>
            <a:ext cx="395111" cy="6434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F32DF8-B2FA-CED7-4676-93A15C133F5E}"/>
              </a:ext>
            </a:extLst>
          </p:cNvPr>
          <p:cNvSpPr txBox="1"/>
          <p:nvPr/>
        </p:nvSpPr>
        <p:spPr>
          <a:xfrm>
            <a:off x="6795911" y="5263759"/>
            <a:ext cx="2980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3A0DFB"/>
                </a:solidFill>
              </a:rPr>
              <a:t>test </a:t>
            </a:r>
            <a:r>
              <a:rPr lang="ko-KR" altLang="en-US" sz="1600" dirty="0">
                <a:solidFill>
                  <a:srgbClr val="3A0DFB"/>
                </a:solidFill>
              </a:rPr>
              <a:t>폴더 표시 안되어 있으면</a:t>
            </a:r>
            <a:r>
              <a:rPr lang="en-US" altLang="ko-KR" sz="1600" dirty="0">
                <a:solidFill>
                  <a:srgbClr val="3A0DFB"/>
                </a:solidFill>
              </a:rPr>
              <a:t>, </a:t>
            </a:r>
          </a:p>
          <a:p>
            <a:r>
              <a:rPr lang="en-US" altLang="ko-KR" sz="1600" dirty="0">
                <a:solidFill>
                  <a:srgbClr val="3A0DFB"/>
                </a:solidFill>
              </a:rPr>
              <a:t>connect </a:t>
            </a:r>
            <a:r>
              <a:rPr lang="ko-KR" altLang="en-US" sz="1600" dirty="0">
                <a:solidFill>
                  <a:srgbClr val="3A0DFB"/>
                </a:solidFill>
              </a:rPr>
              <a:t>클릭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AE9B0B-8481-847F-56E3-CC8B95042318}"/>
              </a:ext>
            </a:extLst>
          </p:cNvPr>
          <p:cNvSpPr/>
          <p:nvPr/>
        </p:nvSpPr>
        <p:spPr>
          <a:xfrm>
            <a:off x="9776086" y="1710267"/>
            <a:ext cx="2246489" cy="39197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05D7A-F005-6683-CCC8-187D3C18DC46}"/>
              </a:ext>
            </a:extLst>
          </p:cNvPr>
          <p:cNvSpPr txBox="1"/>
          <p:nvPr/>
        </p:nvSpPr>
        <p:spPr>
          <a:xfrm>
            <a:off x="10064871" y="2102241"/>
            <a:ext cx="1668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3A0DFB"/>
                </a:solidFill>
              </a:rPr>
              <a:t>Connected </a:t>
            </a:r>
            <a:r>
              <a:rPr lang="ko-KR" altLang="en-US" sz="1600" dirty="0">
                <a:solidFill>
                  <a:srgbClr val="3A0DFB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5169433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65F90-0495-2EA3-C387-2743FB677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A2EADF-BC22-FDD2-5DBE-6CAF530806F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에 잘 저장되었는지 확인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C2401-3269-E97C-2966-7CF48BFC09A0}"/>
              </a:ext>
            </a:extLst>
          </p:cNvPr>
          <p:cNvSpPr txBox="1"/>
          <p:nvPr/>
        </p:nvSpPr>
        <p:spPr>
          <a:xfrm>
            <a:off x="158045" y="762868"/>
            <a:ext cx="456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test </a:t>
            </a:r>
            <a:r>
              <a:rPr lang="ko-KR" altLang="en-US" dirty="0"/>
              <a:t>데이터베이스에 연결되었는지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13A525-3DAB-BE8B-2BEC-9F2E3D74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40" y="1320534"/>
            <a:ext cx="10943120" cy="34822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C9E1F41-974D-4535-F44C-A8C0E8A9AF59}"/>
              </a:ext>
            </a:extLst>
          </p:cNvPr>
          <p:cNvCxnSpPr>
            <a:cxnSpLocks/>
          </p:cNvCxnSpPr>
          <p:nvPr/>
        </p:nvCxnSpPr>
        <p:spPr>
          <a:xfrm flipV="1">
            <a:off x="6795911" y="4391378"/>
            <a:ext cx="203200" cy="7337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08A257-9B11-2401-5F78-0D485717487F}"/>
              </a:ext>
            </a:extLst>
          </p:cNvPr>
          <p:cNvSpPr txBox="1"/>
          <p:nvPr/>
        </p:nvSpPr>
        <p:spPr>
          <a:xfrm>
            <a:off x="6000045" y="5168134"/>
            <a:ext cx="4555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정상적으로 </a:t>
            </a:r>
            <a:r>
              <a:rPr lang="en-US" altLang="ko-KR" sz="1600" dirty="0" err="1"/>
              <a:t>db</a:t>
            </a:r>
            <a:r>
              <a:rPr lang="ko-KR" altLang="en-US" sz="1600" dirty="0"/>
              <a:t>에 저장이 되어 있음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id</a:t>
            </a:r>
            <a:r>
              <a:rPr lang="ko-KR" altLang="en-US" sz="1600" dirty="0"/>
              <a:t>가 </a:t>
            </a:r>
            <a:r>
              <a:rPr lang="en-US" altLang="ko-KR" sz="1600" dirty="0"/>
              <a:t>primary key</a:t>
            </a:r>
            <a:r>
              <a:rPr lang="ko-KR" altLang="en-US" sz="1600" dirty="0"/>
              <a:t> 로 지정이 되어 있지 않아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en-US" altLang="ko-KR" sz="1600" dirty="0"/>
              <a:t>id</a:t>
            </a:r>
            <a:r>
              <a:rPr lang="ko-KR" altLang="en-US" sz="1600" dirty="0"/>
              <a:t>가 중복 등록된 것을 볼 수 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18167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5776-A472-ADE6-E1A5-2C7566BCA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803D-728C-9BD2-CB0A-BB764B15DE90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Table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수정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id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중복 방지를 위해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unique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으로 지정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FF8D8-0C2A-06C9-8D89-F974D18809B8}"/>
              </a:ext>
            </a:extLst>
          </p:cNvPr>
          <p:cNvSpPr txBox="1"/>
          <p:nvPr/>
        </p:nvSpPr>
        <p:spPr>
          <a:xfrm>
            <a:off x="158045" y="762868"/>
            <a:ext cx="693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테이블 생성문에 </a:t>
            </a:r>
            <a:r>
              <a:rPr lang="en-US" altLang="ko-KR" dirty="0"/>
              <a:t>unique key </a:t>
            </a:r>
            <a:r>
              <a:rPr lang="ko-KR" altLang="en-US" dirty="0"/>
              <a:t>지정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중복 불가</a:t>
            </a:r>
            <a:r>
              <a:rPr lang="en-US" altLang="ko-KR" dirty="0">
                <a:sym typeface="Wingdings" panose="05000000000000000000" pitchFamily="2" charset="2"/>
              </a:rPr>
              <a:t>, null </a:t>
            </a:r>
            <a:r>
              <a:rPr lang="ko-KR" altLang="en-US" dirty="0">
                <a:sym typeface="Wingdings" panose="05000000000000000000" pitchFamily="2" charset="2"/>
              </a:rPr>
              <a:t>허용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B74D2-F33C-2C0F-3CC8-5FBEA4100178}"/>
              </a:ext>
            </a:extLst>
          </p:cNvPr>
          <p:cNvSpPr txBox="1"/>
          <p:nvPr/>
        </p:nvSpPr>
        <p:spPr>
          <a:xfrm>
            <a:off x="571924" y="1238576"/>
            <a:ext cx="4590661" cy="224676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CREATE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member(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 </a:t>
            </a:r>
            <a:r>
              <a:rPr lang="en-US" altLang="ko-KR" sz="1400" b="1" dirty="0">
                <a:solidFill>
                  <a:srgbClr val="4000C8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primary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key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auto_increment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varchar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(20)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4000C8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password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varchar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(20)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4000C8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varchar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(50)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4000C8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 </a:t>
            </a:r>
            <a:r>
              <a:rPr lang="en-US" altLang="ko-KR" sz="1400" b="1" dirty="0">
                <a:solidFill>
                  <a:srgbClr val="4000C8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4000C8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email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varchar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(30)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4000C8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phone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varchar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(30)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4000C8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1"/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unique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key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(id)</a:t>
            </a: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10901-EE1B-0DA2-B0A7-D6858FA09651}"/>
              </a:ext>
            </a:extLst>
          </p:cNvPr>
          <p:cNvSpPr txBox="1"/>
          <p:nvPr/>
        </p:nvSpPr>
        <p:spPr>
          <a:xfrm>
            <a:off x="279272" y="3591721"/>
            <a:ext cx="3621504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DROP TABLE member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CREATE TABLE member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DESCRIBE member;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모두 삭제 되었으므로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다시 회원 가입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5D1CA3-5492-AE9D-823A-04FB1D660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686" y="4782381"/>
            <a:ext cx="4906060" cy="20291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6FA34D1-223A-217B-4D42-B9FB796D63AF}"/>
              </a:ext>
            </a:extLst>
          </p:cNvPr>
          <p:cNvCxnSpPr>
            <a:cxnSpLocks/>
          </p:cNvCxnSpPr>
          <p:nvPr/>
        </p:nvCxnSpPr>
        <p:spPr>
          <a:xfrm>
            <a:off x="2722418" y="4649863"/>
            <a:ext cx="1620982" cy="275428"/>
          </a:xfrm>
          <a:prstGeom prst="bentConnector3">
            <a:avLst/>
          </a:prstGeom>
          <a:ln w="19050"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3744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8DC9-0C59-C070-7DDF-D385ED5C8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E7D03E-5917-A8E2-5CBF-15412B86FF8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저장 데이터 가져오기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74ECB-9F0B-E1BE-3564-10ED87CCAFA7}"/>
              </a:ext>
            </a:extLst>
          </p:cNvPr>
          <p:cNvSpPr txBox="1"/>
          <p:nvPr/>
        </p:nvSpPr>
        <p:spPr>
          <a:xfrm>
            <a:off x="1537855" y="169134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D3A1CE1-4CE2-2FAD-ED3E-D9DFE4400731}"/>
              </a:ext>
            </a:extLst>
          </p:cNvPr>
          <p:cNvSpPr/>
          <p:nvPr/>
        </p:nvSpPr>
        <p:spPr>
          <a:xfrm>
            <a:off x="966355" y="2161309"/>
            <a:ext cx="2286000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memberList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03223-20E5-B3B3-067F-A052CE897F85}"/>
              </a:ext>
            </a:extLst>
          </p:cNvPr>
          <p:cNvSpPr txBox="1"/>
          <p:nvPr/>
        </p:nvSpPr>
        <p:spPr>
          <a:xfrm>
            <a:off x="7415645" y="1452357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682ADB-6599-BEB3-E6C2-FFBC599119A0}"/>
              </a:ext>
            </a:extLst>
          </p:cNvPr>
          <p:cNvSpPr/>
          <p:nvPr/>
        </p:nvSpPr>
        <p:spPr>
          <a:xfrm>
            <a:off x="6693049" y="1876014"/>
            <a:ext cx="2286000" cy="8001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Controller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Servlet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6FEA71-A8D3-6CE5-5502-8A8E2D7D946C}"/>
              </a:ext>
            </a:extLst>
          </p:cNvPr>
          <p:cNvCxnSpPr>
            <a:cxnSpLocks/>
          </p:cNvCxnSpPr>
          <p:nvPr/>
        </p:nvCxnSpPr>
        <p:spPr>
          <a:xfrm flipV="1">
            <a:off x="3252355" y="2161308"/>
            <a:ext cx="3434848" cy="317625"/>
          </a:xfrm>
          <a:prstGeom prst="straightConnector1">
            <a:avLst/>
          </a:prstGeom>
          <a:ln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FC4D36-E79C-9F37-7555-BB66FEF067BA}"/>
              </a:ext>
            </a:extLst>
          </p:cNvPr>
          <p:cNvSpPr txBox="1"/>
          <p:nvPr/>
        </p:nvSpPr>
        <p:spPr>
          <a:xfrm rot="21323069">
            <a:off x="4147332" y="2007420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A0DFB"/>
                </a:solidFill>
              </a:rPr>
              <a:t>member list </a:t>
            </a:r>
            <a:r>
              <a:rPr lang="ko-KR" altLang="en-US" sz="1400" dirty="0">
                <a:solidFill>
                  <a:srgbClr val="3A0DFB"/>
                </a:solidFill>
              </a:rPr>
              <a:t>요청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4831F7A-850A-92A2-A37B-D9B27EDAA65B}"/>
              </a:ext>
            </a:extLst>
          </p:cNvPr>
          <p:cNvSpPr/>
          <p:nvPr/>
        </p:nvSpPr>
        <p:spPr>
          <a:xfrm>
            <a:off x="6693050" y="3303354"/>
            <a:ext cx="2286000" cy="8001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Model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6389538-F367-2842-DE08-C769D6D7394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7836049" y="2676114"/>
            <a:ext cx="1" cy="627240"/>
          </a:xfrm>
          <a:prstGeom prst="straightConnector1">
            <a:avLst/>
          </a:prstGeom>
          <a:ln w="12700"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08B2E24-3301-B536-39A7-134768D7032F}"/>
              </a:ext>
            </a:extLst>
          </p:cNvPr>
          <p:cNvSpPr/>
          <p:nvPr/>
        </p:nvSpPr>
        <p:spPr>
          <a:xfrm>
            <a:off x="9902536" y="3303354"/>
            <a:ext cx="1151232" cy="8001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MySQL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B174AC-1079-D2FC-7CDC-0A4F9FC8D8BA}"/>
              </a:ext>
            </a:extLst>
          </p:cNvPr>
          <p:cNvCxnSpPr/>
          <p:nvPr/>
        </p:nvCxnSpPr>
        <p:spPr>
          <a:xfrm>
            <a:off x="8979049" y="3564082"/>
            <a:ext cx="923487" cy="0"/>
          </a:xfrm>
          <a:prstGeom prst="straightConnector1">
            <a:avLst/>
          </a:prstGeom>
          <a:ln w="12700"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DE312E-6E44-7458-AD37-A0DB3755A50E}"/>
              </a:ext>
            </a:extLst>
          </p:cNvPr>
          <p:cNvCxnSpPr/>
          <p:nvPr/>
        </p:nvCxnSpPr>
        <p:spPr>
          <a:xfrm>
            <a:off x="8979048" y="3882736"/>
            <a:ext cx="923487" cy="0"/>
          </a:xfrm>
          <a:prstGeom prst="straightConnector1">
            <a:avLst/>
          </a:prstGeom>
          <a:ln w="12700">
            <a:solidFill>
              <a:srgbClr val="3A0DF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2D6EF60-0473-F5BD-D451-43272DD6A687}"/>
              </a:ext>
            </a:extLst>
          </p:cNvPr>
          <p:cNvCxnSpPr>
            <a:endCxn id="7" idx="3"/>
          </p:cNvCxnSpPr>
          <p:nvPr/>
        </p:nvCxnSpPr>
        <p:spPr>
          <a:xfrm rot="10800000">
            <a:off x="8979050" y="2276064"/>
            <a:ext cx="1499103" cy="1027290"/>
          </a:xfrm>
          <a:prstGeom prst="bentConnector3">
            <a:avLst>
              <a:gd name="adj1" fmla="val -1292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BB6F5AB-AB47-D529-85BB-F916D6A24A8E}"/>
              </a:ext>
            </a:extLst>
          </p:cNvPr>
          <p:cNvCxnSpPr>
            <a:cxnSpLocks/>
          </p:cNvCxnSpPr>
          <p:nvPr/>
        </p:nvCxnSpPr>
        <p:spPr>
          <a:xfrm flipH="1">
            <a:off x="3246509" y="2398156"/>
            <a:ext cx="3450478" cy="329097"/>
          </a:xfrm>
          <a:prstGeom prst="straightConnector1">
            <a:avLst/>
          </a:prstGeom>
          <a:ln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DE482C-8C52-13A1-CDB3-87C91F1BA127}"/>
              </a:ext>
            </a:extLst>
          </p:cNvPr>
          <p:cNvSpPr txBox="1"/>
          <p:nvPr/>
        </p:nvSpPr>
        <p:spPr>
          <a:xfrm rot="21323069">
            <a:off x="4306025" y="2549358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A0DFB"/>
                </a:solidFill>
              </a:rPr>
              <a:t>member list </a:t>
            </a:r>
            <a:r>
              <a:rPr lang="ko-KR" altLang="en-US" sz="1400" dirty="0">
                <a:solidFill>
                  <a:srgbClr val="3A0DFB"/>
                </a:solidFill>
              </a:rPr>
              <a:t>응답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6A7AADE-5CCD-DF6B-28EF-FF69A1246CC9}"/>
              </a:ext>
            </a:extLst>
          </p:cNvPr>
          <p:cNvSpPr/>
          <p:nvPr/>
        </p:nvSpPr>
        <p:spPr>
          <a:xfrm>
            <a:off x="4024746" y="2667232"/>
            <a:ext cx="342900" cy="3290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AD63771-0CFC-1FE2-2540-FB58E74883F1}"/>
              </a:ext>
            </a:extLst>
          </p:cNvPr>
          <p:cNvSpPr/>
          <p:nvPr/>
        </p:nvSpPr>
        <p:spPr>
          <a:xfrm>
            <a:off x="9385701" y="1948622"/>
            <a:ext cx="342900" cy="3290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58923CF-E517-E665-D734-21795FC78836}"/>
              </a:ext>
            </a:extLst>
          </p:cNvPr>
          <p:cNvSpPr/>
          <p:nvPr/>
        </p:nvSpPr>
        <p:spPr>
          <a:xfrm>
            <a:off x="9269341" y="3564082"/>
            <a:ext cx="342900" cy="3290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23E296C-6372-A8B8-DD1D-51F585CBFA4F}"/>
              </a:ext>
            </a:extLst>
          </p:cNvPr>
          <p:cNvSpPr/>
          <p:nvPr/>
        </p:nvSpPr>
        <p:spPr>
          <a:xfrm>
            <a:off x="7493149" y="2789708"/>
            <a:ext cx="342900" cy="3290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C87F1A4-9DC1-346C-7B37-58BA59A6D5F1}"/>
              </a:ext>
            </a:extLst>
          </p:cNvPr>
          <p:cNvSpPr/>
          <p:nvPr/>
        </p:nvSpPr>
        <p:spPr>
          <a:xfrm>
            <a:off x="3853296" y="2036426"/>
            <a:ext cx="342900" cy="3290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345031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CFEE-7B18-E381-9E2F-2927004C7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DF2ACD2-73E1-00C5-6BBC-9E66833F9860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ListMemberController.java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5F829-C74A-0289-CA74-7F9932DD76DE}"/>
              </a:ext>
            </a:extLst>
          </p:cNvPr>
          <p:cNvSpPr txBox="1"/>
          <p:nvPr/>
        </p:nvSpPr>
        <p:spPr>
          <a:xfrm>
            <a:off x="158045" y="762868"/>
            <a:ext cx="672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kr.son.controller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New  Servlet  </a:t>
            </a:r>
            <a:r>
              <a:rPr lang="en-US" altLang="ko-KR" dirty="0" err="1">
                <a:sym typeface="Wingdings" panose="05000000000000000000" pitchFamily="2" charset="2"/>
              </a:rPr>
              <a:t>ListMemberController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6BE608-7B3B-3995-D56E-229755055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0" y="1238576"/>
            <a:ext cx="4567906" cy="31152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5123C1-3D0D-4062-768A-BD280992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019" y="1238576"/>
            <a:ext cx="3843279" cy="34003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06282C6-13C0-8A1F-0CF9-7A5DB1BF1756}"/>
              </a:ext>
            </a:extLst>
          </p:cNvPr>
          <p:cNvSpPr/>
          <p:nvPr/>
        </p:nvSpPr>
        <p:spPr>
          <a:xfrm>
            <a:off x="514640" y="2796183"/>
            <a:ext cx="2228560" cy="3418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24AE500-2AD9-45D6-8CE6-6E967E9D306C}"/>
              </a:ext>
            </a:extLst>
          </p:cNvPr>
          <p:cNvSpPr/>
          <p:nvPr/>
        </p:nvSpPr>
        <p:spPr>
          <a:xfrm>
            <a:off x="6444385" y="2548488"/>
            <a:ext cx="1650133" cy="2476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0C59555-0A22-73E5-E126-7EA459D700B3}"/>
              </a:ext>
            </a:extLst>
          </p:cNvPr>
          <p:cNvCxnSpPr/>
          <p:nvPr/>
        </p:nvCxnSpPr>
        <p:spPr>
          <a:xfrm flipH="1">
            <a:off x="6096000" y="2796183"/>
            <a:ext cx="325582" cy="63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E4158D46-F696-AC76-614F-4B1C331C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771" y="1233175"/>
            <a:ext cx="2593797" cy="2878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D65F85B-3806-2E50-E747-C1AD6549873C}"/>
              </a:ext>
            </a:extLst>
          </p:cNvPr>
          <p:cNvSpPr/>
          <p:nvPr/>
        </p:nvSpPr>
        <p:spPr>
          <a:xfrm>
            <a:off x="10432473" y="3563335"/>
            <a:ext cx="808431" cy="1877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C340655-B14C-597C-7E7C-B88D5F0B1029}"/>
              </a:ext>
            </a:extLst>
          </p:cNvPr>
          <p:cNvSpPr/>
          <p:nvPr/>
        </p:nvSpPr>
        <p:spPr>
          <a:xfrm>
            <a:off x="5164281" y="2548488"/>
            <a:ext cx="165589" cy="5895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1676262-9AC8-BAA3-75C4-A647BA821BAA}"/>
              </a:ext>
            </a:extLst>
          </p:cNvPr>
          <p:cNvSpPr/>
          <p:nvPr/>
        </p:nvSpPr>
        <p:spPr>
          <a:xfrm>
            <a:off x="9338276" y="2501399"/>
            <a:ext cx="165589" cy="5895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5432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269D-5428-3D4F-9DCC-E649E3FB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1C6C06-E035-DFF9-B799-74C5A287EFE7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ArrayList ?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BE550-3C27-B4B6-6025-E4713F31D246}"/>
              </a:ext>
            </a:extLst>
          </p:cNvPr>
          <p:cNvSpPr txBox="1"/>
          <p:nvPr/>
        </p:nvSpPr>
        <p:spPr>
          <a:xfrm>
            <a:off x="228600" y="800100"/>
            <a:ext cx="7455887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ArrayList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java.util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패키지에 포함된 </a:t>
            </a:r>
            <a:r>
              <a:rPr lang="en-US" altLang="ko-KR" sz="1600" dirty="0"/>
              <a:t>List </a:t>
            </a:r>
            <a:r>
              <a:rPr lang="ko-KR" altLang="en-US" sz="1600" dirty="0"/>
              <a:t>인터페이스의 구현 클래스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내부적으로 배열을 기반으로 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크기가 자동으로 조절되는 동적 리스트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A1F0C6-1E3B-8FA6-BDB2-F2E4E973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6" y="1727064"/>
            <a:ext cx="5193170" cy="4066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CF5917-8A6D-3A67-95E5-FA467954810A}"/>
              </a:ext>
            </a:extLst>
          </p:cNvPr>
          <p:cNvSpPr txBox="1"/>
          <p:nvPr/>
        </p:nvSpPr>
        <p:spPr>
          <a:xfrm>
            <a:off x="7190509" y="2888673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3A0DFB"/>
                </a:solidFill>
              </a:rPr>
              <a:t>&lt;&gt; </a:t>
            </a:r>
            <a:r>
              <a:rPr lang="ko-KR" altLang="en-US" sz="1400" b="1" dirty="0">
                <a:solidFill>
                  <a:srgbClr val="3A0DFB"/>
                </a:solidFill>
              </a:rPr>
              <a:t>안에 자료형 명시</a:t>
            </a:r>
          </a:p>
        </p:txBody>
      </p:sp>
    </p:spTree>
    <p:extLst>
      <p:ext uri="{BB962C8B-B14F-4D97-AF65-F5344CB8AC3E}">
        <p14:creationId xmlns:p14="http://schemas.microsoft.com/office/powerpoint/2010/main" val="963187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2592-705B-6391-46E9-96769D538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E1A05A-0FB2-45C5-E857-0971F983221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용어 정리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71A63-F593-5FF9-09B1-5956722BD577}"/>
              </a:ext>
            </a:extLst>
          </p:cNvPr>
          <p:cNvSpPr txBox="1"/>
          <p:nvPr/>
        </p:nvSpPr>
        <p:spPr>
          <a:xfrm flipH="1">
            <a:off x="422909" y="895350"/>
            <a:ext cx="11346182" cy="4703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lvl="0" indent="-8572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WAS (Web Application Server)</a:t>
            </a:r>
            <a:br>
              <a:rPr lang="en-US" altLang="ko-KR" sz="2000" dirty="0">
                <a:solidFill>
                  <a:srgbClr val="3A0DFB"/>
                </a:solidFill>
                <a:latin typeface="+mn-ea"/>
              </a:rPr>
            </a:b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웹 애플리케이션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동적 웹 페이지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실행하고 클라이언트 요청을 처리하는 서버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정적인 </a:t>
            </a: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만 처리하는 웹 서버</a:t>
            </a:r>
            <a:r>
              <a:rPr lang="en-US" altLang="ko-KR" dirty="0">
                <a:latin typeface="+mn-ea"/>
              </a:rPr>
              <a:t>(Apache, Nginx)</a:t>
            </a:r>
            <a:r>
              <a:rPr lang="ko-KR" altLang="en-US" dirty="0">
                <a:latin typeface="+mn-ea"/>
              </a:rPr>
              <a:t>와 달리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비즈니스 로직</a:t>
            </a:r>
            <a:r>
              <a:rPr lang="en-US" altLang="ko-KR" dirty="0">
                <a:latin typeface="+mn-ea"/>
              </a:rPr>
              <a:t>, DB </a:t>
            </a:r>
            <a:r>
              <a:rPr lang="ko-KR" altLang="en-US" dirty="0">
                <a:latin typeface="+mn-ea"/>
              </a:rPr>
              <a:t>처리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세션 관리</a:t>
            </a:r>
            <a:r>
              <a:rPr lang="en-US" altLang="ko-KR" dirty="0">
                <a:latin typeface="+mn-ea"/>
              </a:rPr>
              <a:t>, JSP/Servlet </a:t>
            </a:r>
            <a:r>
              <a:rPr lang="ko-KR" altLang="en-US" dirty="0">
                <a:latin typeface="+mn-ea"/>
              </a:rPr>
              <a:t>실행 등 동적 기능을 담당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- </a:t>
            </a:r>
            <a:r>
              <a:rPr lang="ko-KR" altLang="ko-KR" dirty="0" err="1">
                <a:latin typeface="Arial" panose="020B0604020202020204" pitchFamily="34" charset="0"/>
              </a:rPr>
              <a:t>Servlet</a:t>
            </a:r>
            <a:r>
              <a:rPr lang="ko-KR" altLang="ko-KR" dirty="0">
                <a:latin typeface="Arial" panose="020B0604020202020204" pitchFamily="34" charset="0"/>
              </a:rPr>
              <a:t> / JSP 실행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 </a:t>
            </a:r>
            <a:r>
              <a:rPr lang="ko-KR" altLang="ko-KR" dirty="0">
                <a:latin typeface="Arial" panose="020B0604020202020204" pitchFamily="34" charset="0"/>
              </a:rPr>
              <a:t>HTTP 요청 분석 및 처리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</a:t>
            </a:r>
            <a:r>
              <a:rPr lang="ko-KR" altLang="ko-KR" dirty="0">
                <a:latin typeface="Arial" panose="020B0604020202020204" pitchFamily="34" charset="0"/>
              </a:rPr>
              <a:t>세션 및 쿠키 관리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</a:t>
            </a:r>
            <a:r>
              <a:rPr lang="ko-KR" altLang="ko-KR" dirty="0">
                <a:latin typeface="Arial" panose="020B0604020202020204" pitchFamily="34" charset="0"/>
              </a:rPr>
              <a:t>DB 연동 (JDBC 등)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</a:t>
            </a:r>
            <a:r>
              <a:rPr lang="ko-KR" altLang="ko-KR" dirty="0">
                <a:latin typeface="Arial" panose="020B0604020202020204" pitchFamily="34" charset="0"/>
              </a:rPr>
              <a:t>비즈니스 로직 실행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</a:t>
            </a:r>
            <a:r>
              <a:rPr lang="ko-KR" altLang="ko-KR" dirty="0">
                <a:latin typeface="Arial" panose="020B0604020202020204" pitchFamily="34" charset="0"/>
              </a:rPr>
              <a:t>스레드 관리 (동시 사용자 처리)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</a:t>
            </a:r>
            <a:r>
              <a:rPr lang="ko-KR" altLang="ko-KR" dirty="0">
                <a:latin typeface="Arial" panose="020B0604020202020204" pitchFamily="34" charset="0"/>
              </a:rPr>
              <a:t>보안 처리 (인증, 권한, HTTPS)</a:t>
            </a:r>
            <a:endParaRPr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27232-7E0C-41DE-4092-AEBEF36CFF22}"/>
              </a:ext>
            </a:extLst>
          </p:cNvPr>
          <p:cNvSpPr txBox="1"/>
          <p:nvPr/>
        </p:nvSpPr>
        <p:spPr>
          <a:xfrm>
            <a:off x="723900" y="6153150"/>
            <a:ext cx="2591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Tomcat</a:t>
            </a:r>
            <a:r>
              <a:rPr lang="ko-KR" altLang="en-US" sz="1600" b="1" dirty="0">
                <a:solidFill>
                  <a:srgbClr val="002060"/>
                </a:solidFill>
              </a:rPr>
              <a:t>은 </a:t>
            </a:r>
            <a:r>
              <a:rPr lang="en-US" altLang="ko-KR" sz="1600" b="1" dirty="0">
                <a:solidFill>
                  <a:srgbClr val="002060"/>
                </a:solidFill>
              </a:rPr>
              <a:t>WAS</a:t>
            </a:r>
            <a:r>
              <a:rPr lang="ko-KR" altLang="en-US" sz="1600" b="1" dirty="0">
                <a:solidFill>
                  <a:srgbClr val="002060"/>
                </a:solidFill>
              </a:rPr>
              <a:t>의 한 종류</a:t>
            </a:r>
          </a:p>
        </p:txBody>
      </p:sp>
    </p:spTree>
    <p:extLst>
      <p:ext uri="{BB962C8B-B14F-4D97-AF65-F5344CB8AC3E}">
        <p14:creationId xmlns:p14="http://schemas.microsoft.com/office/powerpoint/2010/main" val="35240640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C4DE4-07BD-A347-C9B4-7A8938605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259F93-1953-47C4-9BE7-474CD58A3BBA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전체 리스트 가져오는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DAO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MemberDAO.java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95A4A-37D8-7E42-2D2B-E406E4B3EFA7}"/>
              </a:ext>
            </a:extLst>
          </p:cNvPr>
          <p:cNvSpPr txBox="1"/>
          <p:nvPr/>
        </p:nvSpPr>
        <p:spPr>
          <a:xfrm>
            <a:off x="238991" y="698056"/>
            <a:ext cx="11024754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2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회원 전체 리스트 가져오기</a:t>
            </a:r>
            <a:endParaRPr lang="ko-KR" altLang="en-US" sz="12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ArrayList&lt;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"SELECT * FROM member;"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indent="269875">
              <a:buNone/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getConnect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ArrayList&lt;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ArrayList&lt;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&gt;();</a:t>
            </a:r>
          </a:p>
          <a:p>
            <a:pPr indent="269875"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indent="717550">
              <a:buNone/>
            </a:pP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conn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.prepareStatement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717550">
              <a:buNone/>
            </a:pP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.executeQuery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 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altLang="ko-KR" sz="1600" u="sng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=cursor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717550"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.next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{</a:t>
            </a:r>
          </a:p>
          <a:p>
            <a:pPr indent="987425"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num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"num"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98742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"id"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98742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password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"password"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98742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"name"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987425"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"age"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98742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email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"email"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98742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phone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rs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"phone"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987425">
              <a:buNone/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num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password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email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phone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987425"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.add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}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catch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(Exception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.printStackTrace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finally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closeDB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269875"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22877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792B7-FA3B-74CC-2C6A-90D0E625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D273BF-7874-1BD0-0DE2-A0C9F0EB32C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ListMemberController.java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E9F8F-7974-EF38-847B-52A37ACE0DD7}"/>
              </a:ext>
            </a:extLst>
          </p:cNvPr>
          <p:cNvSpPr txBox="1"/>
          <p:nvPr/>
        </p:nvSpPr>
        <p:spPr>
          <a:xfrm>
            <a:off x="158045" y="762868"/>
            <a:ext cx="693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테이블 생성문에 </a:t>
            </a:r>
            <a:r>
              <a:rPr lang="en-US" altLang="ko-KR" dirty="0"/>
              <a:t>unique key </a:t>
            </a:r>
            <a:r>
              <a:rPr lang="ko-KR" altLang="en-US" dirty="0"/>
              <a:t>지정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중복 불가</a:t>
            </a:r>
            <a:r>
              <a:rPr lang="en-US" altLang="ko-KR" dirty="0">
                <a:sym typeface="Wingdings" panose="05000000000000000000" pitchFamily="2" charset="2"/>
              </a:rPr>
              <a:t>, null </a:t>
            </a:r>
            <a:r>
              <a:rPr lang="ko-KR" altLang="en-US" dirty="0">
                <a:sym typeface="Wingdings" panose="05000000000000000000" pitchFamily="2" charset="2"/>
              </a:rPr>
              <a:t>허용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2E582-F4FB-2E99-10E1-13E023B1A200}"/>
              </a:ext>
            </a:extLst>
          </p:cNvPr>
          <p:cNvSpPr txBox="1"/>
          <p:nvPr/>
        </p:nvSpPr>
        <p:spPr>
          <a:xfrm>
            <a:off x="481264" y="1317374"/>
            <a:ext cx="11418293" cy="378565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@WebServlet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"/listMember"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ListMemberController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protected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service(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                                     throws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ServletException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IOException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indent="901700"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1.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클라이언트 요청 수집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listMember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901700"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2.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회원 전체 리스트 가져오기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(Model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과 연동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) 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901700">
              <a:buNone/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MemberDAO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dao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MemberDAO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901700">
              <a:buNone/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ArrayList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 </a:t>
            </a:r>
            <a:r>
              <a:rPr lang="en-US" altLang="ko-KR" sz="1600" u="sng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dao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.memberList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901700"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3.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회원 전체 리스트 </a:t>
            </a:r>
            <a:r>
              <a:rPr lang="en-US" altLang="ko-KR" sz="1600" u="sng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만들어서 응답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901700"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en-US" altLang="ko-KR" sz="16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System.out.println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(list);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901700">
              <a:buNone/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PrintWriter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u="sng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response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.getWriter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901700">
              <a:buNone/>
            </a:pP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901700">
              <a:buNone/>
            </a:pPr>
            <a:r>
              <a:rPr lang="en-US" altLang="ko-KR" sz="1600" dirty="0">
                <a:solidFill>
                  <a:srgbClr val="3A0DFB"/>
                </a:solidFill>
                <a:latin typeface="Courier New" panose="02070309020205020404" pitchFamily="49" charset="0"/>
              </a:rPr>
              <a:t>//~~~ </a:t>
            </a:r>
            <a:r>
              <a:rPr lang="ko-KR" altLang="en-US" sz="1600" dirty="0">
                <a:solidFill>
                  <a:srgbClr val="3A0DFB"/>
                </a:solidFill>
                <a:latin typeface="Courier New" panose="02070309020205020404" pitchFamily="49" charset="0"/>
              </a:rPr>
              <a:t>여기에 </a:t>
            </a:r>
            <a:r>
              <a:rPr lang="en-US" altLang="ko-KR" sz="1600" dirty="0">
                <a:solidFill>
                  <a:srgbClr val="3A0DFB"/>
                </a:solidFill>
                <a:latin typeface="Courier New" panose="02070309020205020404" pitchFamily="49" charset="0"/>
              </a:rPr>
              <a:t>View </a:t>
            </a:r>
            <a:r>
              <a:rPr lang="ko-KR" altLang="en-US" sz="1600" dirty="0">
                <a:solidFill>
                  <a:srgbClr val="3A0DFB"/>
                </a:solidFill>
                <a:latin typeface="Courier New" panose="02070309020205020404" pitchFamily="49" charset="0"/>
              </a:rPr>
              <a:t>생성</a:t>
            </a:r>
            <a:r>
              <a:rPr lang="en-US" altLang="ko-KR" sz="1600" dirty="0">
                <a:solidFill>
                  <a:srgbClr val="3A0DFB"/>
                </a:solidFill>
                <a:latin typeface="Courier New" panose="02070309020205020404" pitchFamily="49" charset="0"/>
              </a:rPr>
              <a:t>, </a:t>
            </a:r>
            <a:r>
              <a:rPr lang="ko-KR" altLang="en-US" sz="1600" dirty="0">
                <a:solidFill>
                  <a:srgbClr val="3A0DFB"/>
                </a:solidFill>
                <a:latin typeface="Courier New" panose="02070309020205020404" pitchFamily="49" charset="0"/>
              </a:rPr>
              <a:t>테이블로 만들어보자</a:t>
            </a:r>
            <a:r>
              <a:rPr lang="en-US" altLang="ko-KR" sz="1600" dirty="0">
                <a:solidFill>
                  <a:srgbClr val="3A0DFB"/>
                </a:solidFill>
                <a:latin typeface="Courier New" panose="02070309020205020404" pitchFamily="49" charset="0"/>
              </a:rPr>
              <a:t>.</a:t>
            </a:r>
            <a:endParaRPr lang="en-US" altLang="ko-KR" sz="1600" dirty="0">
              <a:solidFill>
                <a:srgbClr val="3A0DFB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13808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B8F8A-6CED-E40A-2D61-E00C8E71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0DBF0F9-30A9-81A3-452A-75653B92E95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ListMemberController.java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D734D-ED33-713C-CB40-B3AA44EE018F}"/>
              </a:ext>
            </a:extLst>
          </p:cNvPr>
          <p:cNvSpPr txBox="1"/>
          <p:nvPr/>
        </p:nvSpPr>
        <p:spPr>
          <a:xfrm>
            <a:off x="158045" y="762868"/>
            <a:ext cx="726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Table generator</a:t>
            </a:r>
            <a:r>
              <a:rPr lang="ko-KR" altLang="en-US" dirty="0"/>
              <a:t>에서 </a:t>
            </a:r>
            <a:r>
              <a:rPr lang="ko-KR" altLang="en-US" dirty="0" err="1"/>
              <a:t>틀만들기</a:t>
            </a:r>
            <a:r>
              <a:rPr lang="ko-KR" altLang="en-US" dirty="0"/>
              <a:t>  </a:t>
            </a:r>
            <a:r>
              <a:rPr lang="en-US" altLang="ko-KR" dirty="0">
                <a:hlinkClick r:id="rId2"/>
              </a:rPr>
              <a:t>https://www.tablesgenerator.com/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7998FD-A3AC-C877-75BF-C5D32222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4" y="1238576"/>
            <a:ext cx="10269557" cy="45614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13938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2653-9BE8-83B4-A31C-55BF39741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775621-66B7-5A32-E616-F1C2EDAB5BA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ListMemberController.java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E4A15-649C-9A6F-C31C-B76EBF0EFFDA}"/>
              </a:ext>
            </a:extLst>
          </p:cNvPr>
          <p:cNvSpPr txBox="1"/>
          <p:nvPr/>
        </p:nvSpPr>
        <p:spPr>
          <a:xfrm>
            <a:off x="158045" y="762868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복사한 테이블 붙여넣기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01854-662A-688F-553A-12365F3F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4" y="1383957"/>
            <a:ext cx="5202887" cy="52963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A968A-3AA0-8876-84D1-A1D75B3A4FB0}"/>
              </a:ext>
            </a:extLst>
          </p:cNvPr>
          <p:cNvSpPr txBox="1"/>
          <p:nvPr/>
        </p:nvSpPr>
        <p:spPr>
          <a:xfrm>
            <a:off x="6096000" y="1717589"/>
            <a:ext cx="476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html tag </a:t>
            </a:r>
            <a:r>
              <a:rPr lang="ko-KR" altLang="en-US" sz="1600" dirty="0"/>
              <a:t>앞에 모두 </a:t>
            </a:r>
            <a:r>
              <a:rPr lang="en-US" altLang="ko-KR" sz="1600" dirty="0" err="1"/>
              <a:t>out.println</a:t>
            </a:r>
            <a:r>
              <a:rPr lang="en-US" altLang="ko-KR" sz="1600" dirty="0"/>
              <a:t> </a:t>
            </a:r>
            <a:r>
              <a:rPr lang="ko-KR" altLang="en-US" sz="1600" dirty="0"/>
              <a:t>을 붙여야 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테이블 복사한 걸 모두 선택한 후</a:t>
            </a:r>
            <a:r>
              <a:rPr lang="en-US" altLang="ko-KR" sz="1600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Find/Replace </a:t>
            </a:r>
            <a:r>
              <a:rPr lang="ko-KR" altLang="en-US" sz="1600" dirty="0"/>
              <a:t>에서 일괄 변환</a:t>
            </a:r>
          </a:p>
        </p:txBody>
      </p:sp>
    </p:spTree>
    <p:extLst>
      <p:ext uri="{BB962C8B-B14F-4D97-AF65-F5344CB8AC3E}">
        <p14:creationId xmlns:p14="http://schemas.microsoft.com/office/powerpoint/2010/main" val="32335287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6678D-1DD9-FA9A-706A-216135C36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DAE4F7-F417-2B0D-2D84-407941A287E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ListMemberController.java (1/3)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0CF66-36A9-A520-EC5D-3032EA889D0A}"/>
              </a:ext>
            </a:extLst>
          </p:cNvPr>
          <p:cNvSpPr txBox="1"/>
          <p:nvPr/>
        </p:nvSpPr>
        <p:spPr>
          <a:xfrm>
            <a:off x="158045" y="762868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코드 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AD50-302B-77B9-B434-D824A2C4C95B}"/>
              </a:ext>
            </a:extLst>
          </p:cNvPr>
          <p:cNvSpPr txBox="1"/>
          <p:nvPr/>
        </p:nvSpPr>
        <p:spPr>
          <a:xfrm>
            <a:off x="457200" y="1132200"/>
            <a:ext cx="10775092" cy="530914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  <a:buNone/>
            </a:pPr>
            <a:r>
              <a:rPr lang="en-US" altLang="ko-KR" sz="16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@WebServlet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"/listMember"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2400"/>
              </a:lnSpc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ListMemberController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>
              <a:lnSpc>
                <a:spcPts val="2400"/>
              </a:lnSpc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protected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service(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response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>
              <a:lnSpc>
                <a:spcPts val="2400"/>
              </a:lnSpc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                    throws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ServletException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IOException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1.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클라이언트 요청 수집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listMember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2.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회원 전체 리스트 가져오기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(Model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과 연동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) 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MemberDAO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dao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MemberDAO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ArrayList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dao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.memberList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3.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회원 전체 리스트 </a:t>
            </a:r>
            <a:r>
              <a:rPr lang="en-US" altLang="ko-KR" sz="1600" u="sng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만들어서 응답</a:t>
            </a:r>
            <a:endParaRPr lang="ko-KR" alt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en-US" altLang="ko-KR" sz="16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System.out.println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(list);</a:t>
            </a:r>
            <a:endParaRPr lang="en-US" altLang="ko-KR" sz="16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response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.setContentType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"text/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html;charset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=utf-8"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PrintWriter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response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.getWriter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"&lt;html&gt;"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"&lt;body&gt;"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"&lt;table border='1'&gt;"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"&lt;tr&gt;"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&gt;No.&lt;/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90868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D26A0-129F-52F1-2B22-31FE0A42F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713D2DF-4BEC-5FF8-8246-6EC7E7025EF1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ListMemberController.java (2/3)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1DBAC-E385-6CBC-2EC7-D7E97D169B0B}"/>
              </a:ext>
            </a:extLst>
          </p:cNvPr>
          <p:cNvSpPr txBox="1"/>
          <p:nvPr/>
        </p:nvSpPr>
        <p:spPr>
          <a:xfrm>
            <a:off x="457200" y="656492"/>
            <a:ext cx="11825416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아이디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비밀번호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이름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나이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이메일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전화번호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"&lt;/tr&gt;"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thead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tbody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indent="10747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"&lt;tr&gt;"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10747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.getNum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10747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.getId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10747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.getPassword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10747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.getName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10747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10747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.getEmail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10747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.getPhone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10747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"&lt;/tr&gt;"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467643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725AF-529E-87A2-0846-057E1495C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9713B9-494E-701D-9766-FC2A68FD786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 생성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ListMemberController.java (3/3)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8CCCA-C64A-6A15-F929-D59817D591F1}"/>
              </a:ext>
            </a:extLst>
          </p:cNvPr>
          <p:cNvSpPr txBox="1"/>
          <p:nvPr/>
        </p:nvSpPr>
        <p:spPr>
          <a:xfrm>
            <a:off x="183292" y="850569"/>
            <a:ext cx="1182541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tbody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"&lt;/table&gt;"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 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"&lt;/body&gt;"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630238">
              <a:lnSpc>
                <a:spcPts val="2400"/>
              </a:lnSpc>
              <a:buNone/>
            </a:pP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"&lt;/html&gt;"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indent="358775">
              <a:lnSpc>
                <a:spcPts val="2400"/>
              </a:lnSpc>
              <a:buNone/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A76B5-8407-2599-DA14-181CFEF4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51" y="3520419"/>
            <a:ext cx="7344800" cy="31627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F04336-FBCA-C579-3785-D98CA93B9191}"/>
              </a:ext>
            </a:extLst>
          </p:cNvPr>
          <p:cNvSpPr txBox="1"/>
          <p:nvPr/>
        </p:nvSpPr>
        <p:spPr>
          <a:xfrm>
            <a:off x="681297" y="2968250"/>
            <a:ext cx="615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localhost:8080/</a:t>
            </a:r>
            <a:r>
              <a:rPr lang="en-US" altLang="ko-KR" dirty="0" err="1">
                <a:hlinkClick r:id="rId3"/>
              </a:rPr>
              <a:t>DynamicWEB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 err="1">
                <a:hlinkClick r:id="rId3"/>
              </a:rPr>
              <a:t>listMember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40904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CD7-6793-90BB-E271-E9565A13A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37CBC5-7CEB-8382-C46D-023DF354A368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가입과 조회 페이지를 연동해보자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12118-BBA5-0F0B-F7DD-7ED008D9A625}"/>
              </a:ext>
            </a:extLst>
          </p:cNvPr>
          <p:cNvSpPr txBox="1"/>
          <p:nvPr/>
        </p:nvSpPr>
        <p:spPr>
          <a:xfrm>
            <a:off x="232186" y="789267"/>
            <a:ext cx="4806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등록하면 조회 페이지로 이동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조회 페이지에서 회원 등록 페이지로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93146D-7F6A-F378-86DC-700E5A15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90225"/>
            <a:ext cx="5245826" cy="22589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E0A9E4-12BE-08BB-A99A-AFFECD78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70" y="1568373"/>
            <a:ext cx="4049673" cy="46515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2AB07CB-250F-5246-5090-4281386B67D0}"/>
              </a:ext>
            </a:extLst>
          </p:cNvPr>
          <p:cNvCxnSpPr>
            <a:cxnSpLocks/>
          </p:cNvCxnSpPr>
          <p:nvPr/>
        </p:nvCxnSpPr>
        <p:spPr>
          <a:xfrm>
            <a:off x="5128054" y="4090086"/>
            <a:ext cx="704335" cy="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99215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E8F3-3295-97CE-1888-A4F9E910C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6A94CCF-EB2A-2E22-5D31-C0AE5A6CE5F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회원 가입과 조회 페이지를 연동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조회 페이지에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hyper text </a:t>
            </a:r>
            <a:r>
              <a:rPr lang="ko-KR" altLang="en-US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추가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89A8F8-687B-677A-8741-B834D37472AF}"/>
              </a:ext>
            </a:extLst>
          </p:cNvPr>
          <p:cNvSpPr txBox="1"/>
          <p:nvPr/>
        </p:nvSpPr>
        <p:spPr>
          <a:xfrm>
            <a:off x="232186" y="789267"/>
            <a:ext cx="316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ListMemberController.java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DAFC33-89FD-0A55-E902-0D20177F27D3}"/>
              </a:ext>
            </a:extLst>
          </p:cNvPr>
          <p:cNvSpPr txBox="1"/>
          <p:nvPr/>
        </p:nvSpPr>
        <p:spPr>
          <a:xfrm>
            <a:off x="1223318" y="1443841"/>
            <a:ext cx="10700952" cy="39703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tbody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"&lt;tr&gt;"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 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colspan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='7' align='center'&gt;"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"&lt;a 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='member/memberRegister.html'&gt;</a:t>
            </a:r>
            <a:r>
              <a:rPr lang="ko-KR" altLang="en-U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회원가입 페이지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&lt;/a&gt;"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 </a:t>
            </a: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"&lt;/tr&gt;"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"&lt;/table&gt;"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 </a:t>
            </a: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"&lt;/body&gt;"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"&lt;/html&gt;"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6510A359-1A9B-B742-0766-624A812AFB86}"/>
              </a:ext>
            </a:extLst>
          </p:cNvPr>
          <p:cNvSpPr/>
          <p:nvPr/>
        </p:nvSpPr>
        <p:spPr>
          <a:xfrm>
            <a:off x="988541" y="2421924"/>
            <a:ext cx="135925" cy="1161535"/>
          </a:xfrm>
          <a:prstGeom prst="leftBrace">
            <a:avLst/>
          </a:prstGeom>
          <a:ln w="15875">
            <a:solidFill>
              <a:srgbClr val="3A0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74280-7931-CED3-06ED-544A6A584B43}"/>
              </a:ext>
            </a:extLst>
          </p:cNvPr>
          <p:cNvSpPr txBox="1"/>
          <p:nvPr/>
        </p:nvSpPr>
        <p:spPr>
          <a:xfrm>
            <a:off x="292784" y="28180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9730082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EB70-63B7-57D0-40EB-A2B773A8B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B1203D-5DBC-E838-15DD-DAFDA86C9039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회원 가입과 조회 페이지를 연동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조회 페이지에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hyper text </a:t>
            </a:r>
            <a:r>
              <a:rPr lang="ko-KR" altLang="en-US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추가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F8211-66BF-4189-D6C1-A2890BCEB720}"/>
              </a:ext>
            </a:extLst>
          </p:cNvPr>
          <p:cNvSpPr txBox="1"/>
          <p:nvPr/>
        </p:nvSpPr>
        <p:spPr>
          <a:xfrm>
            <a:off x="232186" y="789267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tomcat </a:t>
            </a:r>
            <a:r>
              <a:rPr lang="ko-KR" altLang="en-US" dirty="0"/>
              <a:t>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FE5650-FCEE-BC72-0D80-A728D8B5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24" y="1402511"/>
            <a:ext cx="6825598" cy="31942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6C538F-ED7F-A6D6-E7A3-656C2F70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650" y="1402511"/>
            <a:ext cx="4193239" cy="42321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BF9811C-9638-D46E-B648-4EDACAD4C04F}"/>
              </a:ext>
            </a:extLst>
          </p:cNvPr>
          <p:cNvSpPr/>
          <p:nvPr/>
        </p:nvSpPr>
        <p:spPr>
          <a:xfrm>
            <a:off x="7549978" y="2533135"/>
            <a:ext cx="111211" cy="11738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D088D76-69D6-9C0B-3E59-06A935F0874C}"/>
              </a:ext>
            </a:extLst>
          </p:cNvPr>
          <p:cNvCxnSpPr>
            <a:cxnSpLocks/>
          </p:cNvCxnSpPr>
          <p:nvPr/>
        </p:nvCxnSpPr>
        <p:spPr>
          <a:xfrm flipV="1">
            <a:off x="3163510" y="4436075"/>
            <a:ext cx="345990" cy="44162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75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FE1FB-8873-BC59-F119-3404A6BD6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9B6E42-F009-D60B-A45E-71C77405555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용어 정리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62083-103E-C386-FB20-8BA6E2F1257F}"/>
              </a:ext>
            </a:extLst>
          </p:cNvPr>
          <p:cNvSpPr txBox="1"/>
          <p:nvPr/>
        </p:nvSpPr>
        <p:spPr>
          <a:xfrm flipH="1">
            <a:off x="422909" y="876708"/>
            <a:ext cx="1134618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lvl="0" indent="-8572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Tomcat 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13A92A-B143-4AF3-558E-CFED30834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99174"/>
              </p:ext>
            </p:extLst>
          </p:nvPr>
        </p:nvGraphicFramePr>
        <p:xfrm>
          <a:off x="723900" y="1544879"/>
          <a:ext cx="6743700" cy="2011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46099">
                  <a:extLst>
                    <a:ext uri="{9D8B030D-6E8A-4147-A177-3AD203B41FA5}">
                      <a16:colId xmlns:a16="http://schemas.microsoft.com/office/drawing/2014/main" val="777278905"/>
                    </a:ext>
                  </a:extLst>
                </a:gridCol>
                <a:gridCol w="4797601">
                  <a:extLst>
                    <a:ext uri="{9D8B030D-6E8A-4147-A177-3AD203B41FA5}">
                      <a16:colId xmlns:a16="http://schemas.microsoft.com/office/drawing/2014/main" val="1438103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666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ea"/>
                          <a:ea typeface="+mn-ea"/>
                        </a:rPr>
                        <a:t>Apache Tomcat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67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경량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WAS (Servlet/JSP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컨테이너 중심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88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+mn-ea"/>
                          <a:ea typeface="+mn-ea"/>
                        </a:rPr>
                        <a:t>지원 스펙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ea"/>
                          <a:ea typeface="+mn-ea"/>
                        </a:rPr>
                        <a:t>Java EE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중 일부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sz="1600" dirty="0">
                          <a:latin typeface="+mn-ea"/>
                          <a:ea typeface="+mn-ea"/>
                        </a:rPr>
                        <a:t>Servlet, JSP, JDBC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525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미지원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EJB, JMS, JTA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같은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Java EE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전체 스펙은 미지원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004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사용처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Spring, JSP/Servlet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기반 웹 서비스 운영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910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26392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FC33-CF6B-3A8A-C352-97ADC3D8B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C821AB-0EAC-C90D-EF23-8D33F5152CB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가입과 조회 페이지를 연동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회원등록 화면 수정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AddMemberController.java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F1556-6173-1CEC-F715-85480C53C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47" y="1276242"/>
            <a:ext cx="4963218" cy="1562318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AC13EA-D0AE-9255-BC39-F62D87199394}"/>
              </a:ext>
            </a:extLst>
          </p:cNvPr>
          <p:cNvCxnSpPr/>
          <p:nvPr/>
        </p:nvCxnSpPr>
        <p:spPr>
          <a:xfrm flipH="1">
            <a:off x="2397212" y="1126048"/>
            <a:ext cx="407773" cy="53134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67C995-0457-3E0D-0407-D46F69E73E08}"/>
              </a:ext>
            </a:extLst>
          </p:cNvPr>
          <p:cNvSpPr txBox="1"/>
          <p:nvPr/>
        </p:nvSpPr>
        <p:spPr>
          <a:xfrm>
            <a:off x="426346" y="3429000"/>
            <a:ext cx="7420195" cy="25853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&gt; 0){</a:t>
            </a:r>
          </a:p>
          <a:p>
            <a:pPr indent="271463">
              <a:buNone/>
            </a:pP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가입 성공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271463">
              <a:buNone/>
            </a:pP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en-US" altLang="ko-KR" sz="18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out.println</a:t>
            </a: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("Insert Success.");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271463">
              <a:buNone/>
            </a:pP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/</a:t>
            </a:r>
            <a:r>
              <a:rPr lang="en-US" altLang="ko-KR" sz="18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DynamicWEB</a:t>
            </a: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ko-KR" sz="18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listMember</a:t>
            </a: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으로 이동해야 함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271463"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response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.sendRedirect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DynamicWEB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listMember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indent="271463">
              <a:buNone/>
            </a:pP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가입 실패 </a:t>
            </a: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-&gt; </a:t>
            </a:r>
            <a:r>
              <a:rPr lang="ko-KR" altLang="en-US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예외 객체 만들어서 </a:t>
            </a: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WAS </a:t>
            </a:r>
            <a:r>
              <a:rPr lang="ko-KR" altLang="en-US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에 전달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indent="271463"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throw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ServletException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"not insert"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 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4101AF4-D489-FBF0-834A-EEF15946A4DE}"/>
              </a:ext>
            </a:extLst>
          </p:cNvPr>
          <p:cNvCxnSpPr/>
          <p:nvPr/>
        </p:nvCxnSpPr>
        <p:spPr>
          <a:xfrm flipH="1">
            <a:off x="6553201" y="4058718"/>
            <a:ext cx="407773" cy="53134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9064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9F209-55E1-6934-F345-F171FF06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D977770-E977-1505-024A-17E1646661C9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가입과 조회 페이지를 연동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실행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08CB55-3709-415D-8C42-FFCEE44BF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04" y="963827"/>
            <a:ext cx="4514596" cy="55057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F52FFBC-A74C-14F3-456C-FFE581E8C7AC}"/>
              </a:ext>
            </a:extLst>
          </p:cNvPr>
          <p:cNvCxnSpPr>
            <a:cxnSpLocks/>
          </p:cNvCxnSpPr>
          <p:nvPr/>
        </p:nvCxnSpPr>
        <p:spPr>
          <a:xfrm flipH="1">
            <a:off x="2796102" y="5622324"/>
            <a:ext cx="203887" cy="27184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57836B4-E057-BF4D-6E6A-1CFEF7537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210" y="1907766"/>
            <a:ext cx="6421444" cy="328207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6285DB4-5F5F-CD85-5A14-B0EE132FB990}"/>
              </a:ext>
            </a:extLst>
          </p:cNvPr>
          <p:cNvCxnSpPr/>
          <p:nvPr/>
        </p:nvCxnSpPr>
        <p:spPr>
          <a:xfrm>
            <a:off x="5745892" y="4744995"/>
            <a:ext cx="6042454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29DAC81-0108-D333-A807-C055BC3B7CC6}"/>
              </a:ext>
            </a:extLst>
          </p:cNvPr>
          <p:cNvCxnSpPr/>
          <p:nvPr/>
        </p:nvCxnSpPr>
        <p:spPr>
          <a:xfrm>
            <a:off x="5177481" y="4090086"/>
            <a:ext cx="449729" cy="0"/>
          </a:xfrm>
          <a:prstGeom prst="straightConnector1">
            <a:avLst/>
          </a:prstGeom>
          <a:ln w="28575"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820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EA8BA-935D-FFB9-E67B-4C25FD5B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A7E0FCD-C7B3-24B8-535F-CE661BD4D79E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삭제 기능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1FF19A-67FD-8F50-21CB-AE21D5BC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25" y="1007592"/>
            <a:ext cx="8249801" cy="407726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9B1B2E-C037-1684-FE5D-0843B0734C37}"/>
              </a:ext>
            </a:extLst>
          </p:cNvPr>
          <p:cNvSpPr/>
          <p:nvPr/>
        </p:nvSpPr>
        <p:spPr>
          <a:xfrm>
            <a:off x="8144540" y="1827551"/>
            <a:ext cx="683496" cy="320289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643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04350-E03C-0CDE-3257-B867FB99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44EF67E-27B5-9CC9-6183-AB38FD79212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삭제 기능 추가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삭제 칼럼 생성 및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&lt;a&gt;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태그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0F1BC-8EA4-0D12-8EB8-72968D8542ED}"/>
              </a:ext>
            </a:extLst>
          </p:cNvPr>
          <p:cNvSpPr txBox="1"/>
          <p:nvPr/>
        </p:nvSpPr>
        <p:spPr>
          <a:xfrm>
            <a:off x="701749" y="751621"/>
            <a:ext cx="6974958" cy="480131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전화번호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ko-KR" altLang="en-U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삭제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"&lt;/tr&gt;"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thead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tbody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MemberVO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"&lt;tr&gt;"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.getNum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.getPassword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.getName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.getAge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.getEmail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.getPhone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</a:t>
            </a:r>
            <a:r>
              <a:rPr lang="ko-KR" altLang="en-US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삭제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&lt;/td&gt;"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"&lt;/tr&gt;"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D0C9FF-0B67-83B0-83AB-40BC5D0356AA}"/>
              </a:ext>
            </a:extLst>
          </p:cNvPr>
          <p:cNvCxnSpPr>
            <a:cxnSpLocks/>
          </p:cNvCxnSpPr>
          <p:nvPr/>
        </p:nvCxnSpPr>
        <p:spPr>
          <a:xfrm flipH="1">
            <a:off x="4752753" y="1222744"/>
            <a:ext cx="366017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8AF4B58-7821-4C99-E381-D33660F209A4}"/>
              </a:ext>
            </a:extLst>
          </p:cNvPr>
          <p:cNvCxnSpPr/>
          <p:nvPr/>
        </p:nvCxnSpPr>
        <p:spPr>
          <a:xfrm flipH="1">
            <a:off x="5224130" y="4809460"/>
            <a:ext cx="292395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88FDE3-ADD5-1A76-2F32-FBB20D64DF95}"/>
              </a:ext>
            </a:extLst>
          </p:cNvPr>
          <p:cNvSpPr txBox="1"/>
          <p:nvPr/>
        </p:nvSpPr>
        <p:spPr>
          <a:xfrm>
            <a:off x="8584020" y="10380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D28F6-3068-8F51-907C-6F583A7B00D7}"/>
              </a:ext>
            </a:extLst>
          </p:cNvPr>
          <p:cNvSpPr txBox="1"/>
          <p:nvPr/>
        </p:nvSpPr>
        <p:spPr>
          <a:xfrm>
            <a:off x="8160006" y="46247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추가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7B21B1-4485-A144-E3DF-20A471C11B0F}"/>
              </a:ext>
            </a:extLst>
          </p:cNvPr>
          <p:cNvSpPr txBox="1"/>
          <p:nvPr/>
        </p:nvSpPr>
        <p:spPr>
          <a:xfrm>
            <a:off x="1040218" y="5934521"/>
            <a:ext cx="10111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"&lt;td&gt;&lt;a 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='/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DynamicWEB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deleteMember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'&gt;</a:t>
            </a:r>
            <a:r>
              <a:rPr lang="ko-KR" altLang="en-U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삭제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&lt;/a&gt;&lt;/td&gt;"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8A40A175-9A41-19B0-99D7-7EA8F2EC0D13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>
            <a:off x="465987" y="5383692"/>
            <a:ext cx="1309727" cy="161263"/>
          </a:xfrm>
          <a:prstGeom prst="curvedConnector4">
            <a:avLst>
              <a:gd name="adj1" fmla="val -76"/>
              <a:gd name="adj2" fmla="val 49230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883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388FF-AF56-3992-F2C5-ABF71C0C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88E885-4548-DF7F-9B7B-EACD043E64E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삭제 기능 추가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생성하고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삭제할 데이터의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Num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를 넘겨주자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0FEDC-9401-3386-0C4B-2EC36151E2C4}"/>
              </a:ext>
            </a:extLst>
          </p:cNvPr>
          <p:cNvSpPr txBox="1"/>
          <p:nvPr/>
        </p:nvSpPr>
        <p:spPr>
          <a:xfrm>
            <a:off x="689344" y="937218"/>
            <a:ext cx="10111563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"&lt;td&gt;&lt;a 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='/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DynamicWEB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deleteMember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'&gt;</a:t>
            </a:r>
            <a:r>
              <a:rPr lang="ko-KR" altLang="en-U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삭제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&lt;/a&gt;&lt;/td&gt;"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907D0-85C7-B24E-766B-A45D6A4C63BF}"/>
              </a:ext>
            </a:extLst>
          </p:cNvPr>
          <p:cNvSpPr txBox="1"/>
          <p:nvPr/>
        </p:nvSpPr>
        <p:spPr>
          <a:xfrm>
            <a:off x="689344" y="1723325"/>
            <a:ext cx="11091530" cy="3385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.println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"&lt;td&gt;&lt;a 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='/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DynamicWEB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ko-KR" sz="16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deleteMember?num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altLang="ko-KR" sz="16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vo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.getNum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()+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"'&gt;</a:t>
            </a:r>
            <a:r>
              <a:rPr lang="ko-KR" altLang="en-US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삭제</a:t>
            </a:r>
            <a:r>
              <a:rPr lang="en-US" altLang="ko-KR" sz="16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&lt;/a&gt;&lt;/td&gt;"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6E0689B-7EE1-88E4-1D28-FD989D10BE36}"/>
              </a:ext>
            </a:extLst>
          </p:cNvPr>
          <p:cNvSpPr/>
          <p:nvPr/>
        </p:nvSpPr>
        <p:spPr>
          <a:xfrm>
            <a:off x="8048847" y="1392864"/>
            <a:ext cx="191386" cy="2985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3BC99C9-0E5B-946B-D2BC-42F0F98B7AE7}"/>
              </a:ext>
            </a:extLst>
          </p:cNvPr>
          <p:cNvCxnSpPr/>
          <p:nvPr/>
        </p:nvCxnSpPr>
        <p:spPr>
          <a:xfrm flipV="1">
            <a:off x="7666074" y="2061879"/>
            <a:ext cx="478466" cy="3623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CF8A1B6-1AE8-C0FC-C60E-2F23ABB9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11" y="2790158"/>
            <a:ext cx="5761322" cy="37292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B79C605-6228-B074-B21D-C043582F9293}"/>
              </a:ext>
            </a:extLst>
          </p:cNvPr>
          <p:cNvSpPr/>
          <p:nvPr/>
        </p:nvSpPr>
        <p:spPr>
          <a:xfrm>
            <a:off x="689344" y="6188149"/>
            <a:ext cx="3701903" cy="4359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05202B-44DF-DF9C-D465-1B9B0DE85C12}"/>
              </a:ext>
            </a:extLst>
          </p:cNvPr>
          <p:cNvCxnSpPr>
            <a:cxnSpLocks/>
          </p:cNvCxnSpPr>
          <p:nvPr/>
        </p:nvCxnSpPr>
        <p:spPr>
          <a:xfrm flipH="1">
            <a:off x="4414360" y="6069837"/>
            <a:ext cx="703520" cy="23662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7BE000-0CBC-DA05-13FB-94E1934D1671}"/>
              </a:ext>
            </a:extLst>
          </p:cNvPr>
          <p:cNvSpPr txBox="1"/>
          <p:nvPr/>
        </p:nvSpPr>
        <p:spPr>
          <a:xfrm>
            <a:off x="5140993" y="5904833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A0DFB"/>
                </a:solidFill>
              </a:rPr>
              <a:t>마우스를 </a:t>
            </a:r>
            <a:r>
              <a:rPr lang="ko-KR" altLang="en-US" sz="1600">
                <a:solidFill>
                  <a:srgbClr val="3A0DFB"/>
                </a:solidFill>
              </a:rPr>
              <a:t>삭제에 가져가면 전달 값이 표시됨</a:t>
            </a:r>
          </a:p>
        </p:txBody>
      </p:sp>
    </p:spTree>
    <p:extLst>
      <p:ext uri="{BB962C8B-B14F-4D97-AF65-F5344CB8AC3E}">
        <p14:creationId xmlns:p14="http://schemas.microsoft.com/office/powerpoint/2010/main" val="50029509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C0EEF-0289-21BD-C5E9-9A4F38EB1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30FEFD1-2C17-3703-3A2D-5006C222109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삭제 기능 추가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81D282-465D-06FA-FB0A-5E5220AA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3" y="1289910"/>
            <a:ext cx="3954547" cy="33005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133F6-EBC1-F96A-6CF4-DA21EC83C60D}"/>
              </a:ext>
            </a:extLst>
          </p:cNvPr>
          <p:cNvSpPr txBox="1"/>
          <p:nvPr/>
        </p:nvSpPr>
        <p:spPr>
          <a:xfrm>
            <a:off x="196703" y="656492"/>
            <a:ext cx="6308715" cy="415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kr.son.controller</a:t>
            </a:r>
            <a:r>
              <a:rPr lang="en-US" altLang="ko-KR" sz="1600" dirty="0"/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 New  Servlet  </a:t>
            </a:r>
            <a:r>
              <a:rPr lang="en-US" altLang="ko-KR" sz="1600" dirty="0" err="1">
                <a:sym typeface="Wingdings" panose="05000000000000000000" pitchFamily="2" charset="2"/>
              </a:rPr>
              <a:t>deleteMemberController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C44DDB-6F2F-49DE-5452-1F2CC1E81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45" y="1312984"/>
            <a:ext cx="3007626" cy="32794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28C5DB-F2A1-F0C5-8B89-1BC6CD005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766" y="1840280"/>
            <a:ext cx="3971798" cy="15887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D2A51DC-A4DA-7E58-0F56-2C4C78F3AFF4}"/>
              </a:ext>
            </a:extLst>
          </p:cNvPr>
          <p:cNvSpPr/>
          <p:nvPr/>
        </p:nvSpPr>
        <p:spPr>
          <a:xfrm>
            <a:off x="4359350" y="2732567"/>
            <a:ext cx="362895" cy="3083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003D892-265F-71B5-0482-437088C6D864}"/>
              </a:ext>
            </a:extLst>
          </p:cNvPr>
          <p:cNvSpPr/>
          <p:nvPr/>
        </p:nvSpPr>
        <p:spPr>
          <a:xfrm flipV="1">
            <a:off x="7729871" y="2732566"/>
            <a:ext cx="362895" cy="3083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7192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97583-A1B7-2986-D70E-574117B6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9CD730-8C0D-F260-B8F3-54E605A0BBE7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삭제 기능 추가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MODEL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MemberDAO.java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87C5A-4547-B6AB-31FB-95B9DD87C6AB}"/>
              </a:ext>
            </a:extLst>
          </p:cNvPr>
          <p:cNvSpPr txBox="1"/>
          <p:nvPr/>
        </p:nvSpPr>
        <p:spPr>
          <a:xfrm>
            <a:off x="196703" y="656492"/>
            <a:ext cx="6308715" cy="415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kr.son.controller</a:t>
            </a:r>
            <a:r>
              <a:rPr lang="en-US" altLang="ko-KR" sz="1600" dirty="0"/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 New  Servlet  </a:t>
            </a:r>
            <a:r>
              <a:rPr lang="en-US" altLang="ko-KR" sz="1600" dirty="0" err="1">
                <a:sym typeface="Wingdings" panose="05000000000000000000" pitchFamily="2" charset="2"/>
              </a:rPr>
              <a:t>deleteMemberController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A0FB0-2D35-AAAC-1648-1F23276417AE}"/>
              </a:ext>
            </a:extLst>
          </p:cNvPr>
          <p:cNvSpPr txBox="1"/>
          <p:nvPr/>
        </p:nvSpPr>
        <p:spPr>
          <a:xfrm>
            <a:off x="624840" y="1202079"/>
            <a:ext cx="8738616" cy="48013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삭제 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deleteMember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num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 </a:t>
            </a:r>
            <a:r>
              <a:rPr lang="en-US" altLang="ko-KR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"DELETE FROM member WHERE num=?"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getConnect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-1;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lvl="2"/>
            <a:r>
              <a:rPr lang="en-US" altLang="ko-KR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conn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.prepareStatement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2"/>
            <a:r>
              <a:rPr lang="en-US" altLang="ko-KR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.setInt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(1, </a:t>
            </a:r>
            <a:r>
              <a:rPr lang="en-US" altLang="ko-KR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num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lvl="2"/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ps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.executeUpdate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altLang="ko-KR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catch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(Exception </a:t>
            </a:r>
            <a:r>
              <a:rPr lang="en-US" altLang="ko-KR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lvl="1"/>
            <a:r>
              <a:rPr lang="en-US" altLang="ko-KR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	// </a:t>
            </a:r>
            <a:r>
              <a:rPr lang="en-US" altLang="ko-KR" b="1" dirty="0">
                <a:solidFill>
                  <a:srgbClr val="7F9FBF"/>
                </a:solidFill>
                <a:effectLst/>
                <a:latin typeface="Courier New" panose="02070309020205020404" pitchFamily="49" charset="0"/>
              </a:rPr>
              <a:t>TODO</a:t>
            </a:r>
            <a:r>
              <a:rPr lang="en-US" altLang="ko-KR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: handle exception</a:t>
            </a:r>
            <a:endParaRPr lang="en-US" altLang="ko-KR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altLang="ko-KR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finally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closeDB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87282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76EAB-F439-CC90-D571-29C8CCB3A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C266B80-B977-C469-F517-BF430CCB1721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삭제 기능 추가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deleteMemberController.java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C1BF-6B84-8BF9-C2DA-DB79FE77356C}"/>
              </a:ext>
            </a:extLst>
          </p:cNvPr>
          <p:cNvSpPr txBox="1"/>
          <p:nvPr/>
        </p:nvSpPr>
        <p:spPr>
          <a:xfrm>
            <a:off x="196703" y="656492"/>
            <a:ext cx="6696577" cy="415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kr.son.controller</a:t>
            </a:r>
            <a:r>
              <a:rPr lang="en-US" altLang="ko-KR" sz="1600" dirty="0"/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 New  Servlet  deleteMemberController.java</a:t>
            </a:r>
            <a:endParaRPr lang="ko-KR" altLang="en-US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C82383-22CB-6C3F-4D77-DC37EC00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2" y="1189394"/>
            <a:ext cx="11156655" cy="47846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845467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4093-8E0B-7E5B-2B3A-5122A97C8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3668C-F39A-CF22-978D-E82D94A536D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삭제 기능 추가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deleteMemberController.java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2854F2-0201-9050-843C-4BE5DD3C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0" y="911469"/>
            <a:ext cx="5761712" cy="329477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CCC8823-C42A-74E5-6F54-61691173FA65}"/>
              </a:ext>
            </a:extLst>
          </p:cNvPr>
          <p:cNvSpPr/>
          <p:nvPr/>
        </p:nvSpPr>
        <p:spPr>
          <a:xfrm>
            <a:off x="232710" y="2731008"/>
            <a:ext cx="5761712" cy="29260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C7BADD-ED86-C3B0-AD99-06E8B8E5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80" y="911469"/>
            <a:ext cx="6004677" cy="32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705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ADA98-925C-0948-56D8-CBE2FB2D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BF4934-492C-5DA1-84F3-4BC6C7958F0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4800" b="1" dirty="0">
                <a:solidFill>
                  <a:schemeClr val="bg1"/>
                </a:solidFill>
                <a:latin typeface="+mn-ea"/>
              </a:rPr>
              <a:t>JSP</a:t>
            </a:r>
            <a:r>
              <a:rPr lang="ko-KR" altLang="en-US" sz="48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4800" b="1" dirty="0">
                <a:solidFill>
                  <a:schemeClr val="bg1"/>
                </a:solidFill>
                <a:latin typeface="+mn-ea"/>
              </a:rPr>
              <a:t>Model </a:t>
            </a:r>
            <a:r>
              <a:rPr lang="ko-KR" altLang="en-US" sz="4800" b="1" dirty="0">
                <a:solidFill>
                  <a:schemeClr val="bg1"/>
                </a:solidFill>
                <a:latin typeface="+mn-ea"/>
              </a:rPr>
              <a:t>만으로 회원 관리</a:t>
            </a:r>
            <a:endParaRPr lang="en-US" altLang="ko-KR" sz="4800" b="1" dirty="0">
              <a:solidFill>
                <a:schemeClr val="bg1"/>
              </a:solidFill>
              <a:latin typeface="+mn-ea"/>
            </a:endParaRPr>
          </a:p>
          <a:p>
            <a:pPr marL="176212" algn="ctr"/>
            <a:r>
              <a:rPr lang="en-US" altLang="ko-KR" sz="4800" b="1" dirty="0">
                <a:solidFill>
                  <a:schemeClr val="bg1"/>
                </a:solidFill>
                <a:latin typeface="+mn-ea"/>
              </a:rPr>
              <a:t>web </a:t>
            </a:r>
            <a:r>
              <a:rPr lang="ko-KR" altLang="en-US" sz="48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1278041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8FC3-CD49-2CC7-B853-D6A8F6C66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CE33164-221E-7899-107B-2644A70260F8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용어 정리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38D0E-DF6C-206A-1C1D-D545963FD128}"/>
              </a:ext>
            </a:extLst>
          </p:cNvPr>
          <p:cNvSpPr txBox="1"/>
          <p:nvPr/>
        </p:nvSpPr>
        <p:spPr>
          <a:xfrm flipH="1">
            <a:off x="422909" y="656492"/>
            <a:ext cx="11346182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lvl="0" indent="-8572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MVC (Model View Controller)</a:t>
            </a:r>
            <a:br>
              <a:rPr lang="en-US" altLang="ko-KR" sz="2000" dirty="0">
                <a:solidFill>
                  <a:srgbClr val="3A0DFB"/>
                </a:solidFill>
                <a:latin typeface="+mn-ea"/>
              </a:rPr>
            </a:b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사용자 인터페이스</a:t>
            </a:r>
            <a:r>
              <a:rPr lang="en-US" altLang="ko-KR" dirty="0">
                <a:latin typeface="+mn-ea"/>
              </a:rPr>
              <a:t>(UI)</a:t>
            </a:r>
            <a:r>
              <a:rPr lang="ko-KR" altLang="en-US" dirty="0">
                <a:latin typeface="+mn-ea"/>
              </a:rPr>
              <a:t>와 비즈니스 로직을 분리하기 위한 아키텍처 디자인 패턴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복잡한 웹 애플리케이션을 역할별로 나누어 유지보수와 확장성을 높이기 위한 구조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C9CB488-8EB3-25DB-DC24-248276F20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65669"/>
              </p:ext>
            </p:extLst>
          </p:nvPr>
        </p:nvGraphicFramePr>
        <p:xfrm>
          <a:off x="1076325" y="2303939"/>
          <a:ext cx="9058275" cy="12496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04975">
                  <a:extLst>
                    <a:ext uri="{9D8B030D-6E8A-4147-A177-3AD203B41FA5}">
                      <a16:colId xmlns:a16="http://schemas.microsoft.com/office/drawing/2014/main" val="3487279788"/>
                    </a:ext>
                  </a:extLst>
                </a:gridCol>
                <a:gridCol w="3305175">
                  <a:extLst>
                    <a:ext uri="{9D8B030D-6E8A-4147-A177-3AD203B41FA5}">
                      <a16:colId xmlns:a16="http://schemas.microsoft.com/office/drawing/2014/main" val="3940413288"/>
                    </a:ext>
                  </a:extLst>
                </a:gridCol>
                <a:gridCol w="4048125">
                  <a:extLst>
                    <a:ext uri="{9D8B030D-6E8A-4147-A177-3AD203B41FA5}">
                      <a16:colId xmlns:a16="http://schemas.microsoft.com/office/drawing/2014/main" val="1686340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구성 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예시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dirty="0">
                          <a:latin typeface="+mn-ea"/>
                          <a:ea typeface="+mn-ea"/>
                        </a:rPr>
                        <a:t>Spring MVC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623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ea"/>
                          <a:ea typeface="+mn-ea"/>
                        </a:rPr>
                        <a:t>Model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비즈니스 로직 처리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</a:rPr>
                        <a:t>DAO, Service, Entity, DTO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10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ea"/>
                          <a:ea typeface="+mn-ea"/>
                        </a:rPr>
                        <a:t>View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사용자에게 보여지는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</a:rPr>
                        <a:t>JSP, HTML, </a:t>
                      </a:r>
                      <a:r>
                        <a:rPr lang="en-US" sz="1400" dirty="0" err="1">
                          <a:latin typeface="+mn-ea"/>
                          <a:ea typeface="+mn-ea"/>
                        </a:rPr>
                        <a:t>Thymeleaf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, JSON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807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ea"/>
                          <a:ea typeface="+mn-ea"/>
                        </a:rPr>
                        <a:t>Controller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 입력 처리 및 흐름 제어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</a:rPr>
                        <a:t>@Controller, @RestController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014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5456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C1FF5-0629-E0A3-7326-1BFF7100C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BE00FC6-0B83-0BDF-6B4A-380B87989592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새 프로젝트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jspWEB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083EA1-B2D1-742C-91B1-B59D9EF6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208"/>
            <a:ext cx="4153107" cy="46512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7EB9B4-AE5D-4EBA-B14F-1D429759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69" y="941832"/>
            <a:ext cx="6820852" cy="34485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296081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1C6C8-9F9E-44C0-8C81-D1F52D4F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0E2D422-903D-58A6-E9E1-8B7A2A10E64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Context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등록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Tomcat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서버 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DEFC7D-7169-E13F-59F7-FB668A19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15" y="992570"/>
            <a:ext cx="7011378" cy="18004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8F36CD-3677-38A0-FFD5-EE2283D5609B}"/>
              </a:ext>
            </a:extLst>
          </p:cNvPr>
          <p:cNvCxnSpPr>
            <a:stCxn id="3" idx="0"/>
          </p:cNvCxnSpPr>
          <p:nvPr/>
        </p:nvCxnSpPr>
        <p:spPr>
          <a:xfrm flipH="1">
            <a:off x="3169920" y="992570"/>
            <a:ext cx="633984" cy="4095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27696E3-53EE-F734-32F1-B78544643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15" y="3129124"/>
            <a:ext cx="4791744" cy="22482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6BB0445-8598-D8EE-B8F1-5597E31A02C7}"/>
              </a:ext>
            </a:extLst>
          </p:cNvPr>
          <p:cNvCxnSpPr>
            <a:cxnSpLocks/>
          </p:cNvCxnSpPr>
          <p:nvPr/>
        </p:nvCxnSpPr>
        <p:spPr>
          <a:xfrm flipH="1">
            <a:off x="2694087" y="4828032"/>
            <a:ext cx="110073" cy="22555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528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BA96C-238F-F4E3-E4F1-6C752B20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217305-0D2C-9EA3-C9E1-2B002836A4F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복사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4EFF06-C993-41DE-CCC5-BDF8B47E2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42" y="935198"/>
            <a:ext cx="4209161" cy="57407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DE6986-BD75-E4A3-AF26-5E4E6F4C6BD2}"/>
              </a:ext>
            </a:extLst>
          </p:cNvPr>
          <p:cNvSpPr/>
          <p:nvPr/>
        </p:nvSpPr>
        <p:spPr>
          <a:xfrm>
            <a:off x="4425696" y="1499616"/>
            <a:ext cx="829056" cy="4840224"/>
          </a:xfrm>
          <a:custGeom>
            <a:avLst/>
            <a:gdLst>
              <a:gd name="connsiteX0" fmla="*/ 24384 w 829056"/>
              <a:gd name="connsiteY0" fmla="*/ 0 h 4840224"/>
              <a:gd name="connsiteX1" fmla="*/ 231648 w 829056"/>
              <a:gd name="connsiteY1" fmla="*/ 219456 h 4840224"/>
              <a:gd name="connsiteX2" fmla="*/ 560832 w 829056"/>
              <a:gd name="connsiteY2" fmla="*/ 633984 h 4840224"/>
              <a:gd name="connsiteX3" fmla="*/ 682752 w 829056"/>
              <a:gd name="connsiteY3" fmla="*/ 804672 h 4840224"/>
              <a:gd name="connsiteX4" fmla="*/ 816864 w 829056"/>
              <a:gd name="connsiteY4" fmla="*/ 1438656 h 4840224"/>
              <a:gd name="connsiteX5" fmla="*/ 829056 w 829056"/>
              <a:gd name="connsiteY5" fmla="*/ 1816608 h 4840224"/>
              <a:gd name="connsiteX6" fmla="*/ 743712 w 829056"/>
              <a:gd name="connsiteY6" fmla="*/ 3023616 h 4840224"/>
              <a:gd name="connsiteX7" fmla="*/ 499872 w 829056"/>
              <a:gd name="connsiteY7" fmla="*/ 3657600 h 4840224"/>
              <a:gd name="connsiteX8" fmla="*/ 414528 w 829056"/>
              <a:gd name="connsiteY8" fmla="*/ 3901440 h 4840224"/>
              <a:gd name="connsiteX9" fmla="*/ 292608 w 829056"/>
              <a:gd name="connsiteY9" fmla="*/ 4108704 h 4840224"/>
              <a:gd name="connsiteX10" fmla="*/ 195072 w 829056"/>
              <a:gd name="connsiteY10" fmla="*/ 4267200 h 4840224"/>
              <a:gd name="connsiteX11" fmla="*/ 158496 w 829056"/>
              <a:gd name="connsiteY11" fmla="*/ 4376928 h 4840224"/>
              <a:gd name="connsiteX12" fmla="*/ 48768 w 829056"/>
              <a:gd name="connsiteY12" fmla="*/ 4669536 h 4840224"/>
              <a:gd name="connsiteX13" fmla="*/ 24384 w 829056"/>
              <a:gd name="connsiteY13" fmla="*/ 4767072 h 4840224"/>
              <a:gd name="connsiteX14" fmla="*/ 12192 w 829056"/>
              <a:gd name="connsiteY14" fmla="*/ 4828032 h 4840224"/>
              <a:gd name="connsiteX15" fmla="*/ 0 w 829056"/>
              <a:gd name="connsiteY15" fmla="*/ 4840224 h 484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29056" h="4840224">
                <a:moveTo>
                  <a:pt x="24384" y="0"/>
                </a:moveTo>
                <a:cubicBezTo>
                  <a:pt x="115471" y="182175"/>
                  <a:pt x="-17459" y="-60030"/>
                  <a:pt x="231648" y="219456"/>
                </a:cubicBezTo>
                <a:cubicBezTo>
                  <a:pt x="349049" y="351175"/>
                  <a:pt x="453111" y="494238"/>
                  <a:pt x="560832" y="633984"/>
                </a:cubicBezTo>
                <a:cubicBezTo>
                  <a:pt x="603519" y="689361"/>
                  <a:pt x="682752" y="804672"/>
                  <a:pt x="682752" y="804672"/>
                </a:cubicBezTo>
                <a:cubicBezTo>
                  <a:pt x="766411" y="1083536"/>
                  <a:pt x="785173" y="1105902"/>
                  <a:pt x="816864" y="1438656"/>
                </a:cubicBezTo>
                <a:cubicBezTo>
                  <a:pt x="828815" y="1564138"/>
                  <a:pt x="824992" y="1690624"/>
                  <a:pt x="829056" y="1816608"/>
                </a:cubicBezTo>
                <a:cubicBezTo>
                  <a:pt x="815289" y="2156193"/>
                  <a:pt x="830810" y="2649093"/>
                  <a:pt x="743712" y="3023616"/>
                </a:cubicBezTo>
                <a:cubicBezTo>
                  <a:pt x="701129" y="3206723"/>
                  <a:pt x="549103" y="3516939"/>
                  <a:pt x="499872" y="3657600"/>
                </a:cubicBezTo>
                <a:cubicBezTo>
                  <a:pt x="471424" y="3738880"/>
                  <a:pt x="450481" y="3823190"/>
                  <a:pt x="414528" y="3901440"/>
                </a:cubicBezTo>
                <a:cubicBezTo>
                  <a:pt x="381063" y="3974275"/>
                  <a:pt x="337070" y="4042011"/>
                  <a:pt x="292608" y="4108704"/>
                </a:cubicBezTo>
                <a:cubicBezTo>
                  <a:pt x="267479" y="4146397"/>
                  <a:pt x="215092" y="4215149"/>
                  <a:pt x="195072" y="4267200"/>
                </a:cubicBezTo>
                <a:cubicBezTo>
                  <a:pt x="181232" y="4303185"/>
                  <a:pt x="172545" y="4341024"/>
                  <a:pt x="158496" y="4376928"/>
                </a:cubicBezTo>
                <a:cubicBezTo>
                  <a:pt x="69760" y="4603699"/>
                  <a:pt x="102357" y="4476615"/>
                  <a:pt x="48768" y="4669536"/>
                </a:cubicBezTo>
                <a:cubicBezTo>
                  <a:pt x="39799" y="4701826"/>
                  <a:pt x="31920" y="4734418"/>
                  <a:pt x="24384" y="4767072"/>
                </a:cubicBezTo>
                <a:cubicBezTo>
                  <a:pt x="19724" y="4787264"/>
                  <a:pt x="18745" y="4808373"/>
                  <a:pt x="12192" y="4828032"/>
                </a:cubicBezTo>
                <a:cubicBezTo>
                  <a:pt x="10375" y="4833484"/>
                  <a:pt x="4064" y="4836160"/>
                  <a:pt x="0" y="4840224"/>
                </a:cubicBezTo>
              </a:path>
            </a:pathLst>
          </a:custGeom>
          <a:noFill/>
          <a:ln w="12700">
            <a:solidFill>
              <a:srgbClr val="3A0DFB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352BE7-D211-B7F1-A792-2F47311A5305}"/>
              </a:ext>
            </a:extLst>
          </p:cNvPr>
          <p:cNvSpPr txBox="1"/>
          <p:nvPr/>
        </p:nvSpPr>
        <p:spPr>
          <a:xfrm>
            <a:off x="5254751" y="2474976"/>
            <a:ext cx="521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실습 프로젝트에서 복사</a:t>
            </a:r>
            <a:r>
              <a:rPr lang="en-US" altLang="ko-KR" dirty="0"/>
              <a:t>, </a:t>
            </a:r>
            <a:r>
              <a:rPr lang="ko-KR" altLang="en-US" dirty="0"/>
              <a:t>붙여넣기 </a:t>
            </a:r>
          </a:p>
        </p:txBody>
      </p:sp>
    </p:spTree>
    <p:extLst>
      <p:ext uri="{BB962C8B-B14F-4D97-AF65-F5344CB8AC3E}">
        <p14:creationId xmlns:p14="http://schemas.microsoft.com/office/powerpoint/2010/main" val="31978670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FAD33-A251-B69B-1F75-B4C533963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0FBBE03-27C9-C785-1922-66C8AA320D40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kr.son.db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kr.son.model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 package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만들고 파일 복사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붙여 넣기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F5DD41-B2D8-0F19-3090-01F328AB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6" y="921828"/>
            <a:ext cx="3353268" cy="54776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D2B1A9-9C09-96A7-AFA7-D51530955F8C}"/>
              </a:ext>
            </a:extLst>
          </p:cNvPr>
          <p:cNvSpPr txBox="1"/>
          <p:nvPr/>
        </p:nvSpPr>
        <p:spPr>
          <a:xfrm>
            <a:off x="3749274" y="1072896"/>
            <a:ext cx="620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패키지 통째로 복사</a:t>
            </a:r>
            <a:r>
              <a:rPr lang="en-US" altLang="ko-KR" sz="1600" dirty="0"/>
              <a:t>, </a:t>
            </a:r>
            <a:r>
              <a:rPr lang="ko-KR" altLang="en-US" sz="1600" dirty="0"/>
              <a:t>붙여 넣기 하면  경로가 틀어져 버리므로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en-US" altLang="ko-KR" sz="1600" dirty="0"/>
              <a:t>package </a:t>
            </a:r>
            <a:r>
              <a:rPr lang="ko-KR" altLang="en-US" sz="1600" dirty="0"/>
              <a:t>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파일만 복사</a:t>
            </a:r>
            <a:r>
              <a:rPr lang="en-US" altLang="ko-KR" sz="1600" dirty="0"/>
              <a:t>, </a:t>
            </a:r>
            <a:r>
              <a:rPr lang="ko-KR" altLang="en-US" sz="1600" dirty="0"/>
              <a:t>붙여넣기를 하자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7738388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B70A-8B5E-C5F8-326F-FFC37FAC9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EDF6703-EBBE-FD27-4E96-EEBC0F797058}"/>
              </a:ext>
            </a:extLst>
          </p:cNvPr>
          <p:cNvSpPr/>
          <p:nvPr/>
        </p:nvSpPr>
        <p:spPr>
          <a:xfrm>
            <a:off x="0" y="-1"/>
            <a:ext cx="12192000" cy="260773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</a:rPr>
              <a:t>eGovFrame</a:t>
            </a:r>
            <a:r>
              <a:rPr lang="en-US" altLang="ko-KR" sz="3200" b="1" dirty="0">
                <a:solidFill>
                  <a:schemeClr val="bg1"/>
                </a:solidFill>
              </a:rPr>
              <a:t> . </a:t>
            </a:r>
            <a:r>
              <a:rPr lang="ko-KR" altLang="en-US" sz="3200" b="1" dirty="0">
                <a:solidFill>
                  <a:schemeClr val="bg1"/>
                </a:solidFill>
              </a:rPr>
              <a:t>전자정부 표준프레임워크를 활용한 </a:t>
            </a:r>
            <a:r>
              <a:rPr lang="en-US" altLang="ko-KR" sz="3200" b="1" dirty="0">
                <a:solidFill>
                  <a:schemeClr val="bg1"/>
                </a:solidFill>
              </a:rPr>
              <a:t>Web </a:t>
            </a:r>
            <a:r>
              <a:rPr lang="ko-KR" altLang="en-US" sz="3200" b="1" dirty="0">
                <a:solidFill>
                  <a:schemeClr val="bg1"/>
                </a:solidFill>
              </a:rPr>
              <a:t>개발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91FD9-010B-300E-D1F4-CCAC409DA9EA}"/>
              </a:ext>
            </a:extLst>
          </p:cNvPr>
          <p:cNvSpPr txBox="1"/>
          <p:nvPr/>
        </p:nvSpPr>
        <p:spPr>
          <a:xfrm>
            <a:off x="8207023" y="5621867"/>
            <a:ext cx="3533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Continue…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9725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4C65-1380-97DE-A13C-196AB22D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9256CC8-2F1A-A0E1-8479-9607748EB8A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다운로드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eGovFrame 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개발자 교육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교육자료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7FED6-E444-20FE-10BB-A83D37D3CCE3}"/>
              </a:ext>
            </a:extLst>
          </p:cNvPr>
          <p:cNvSpPr txBox="1"/>
          <p:nvPr/>
        </p:nvSpPr>
        <p:spPr>
          <a:xfrm>
            <a:off x="236491" y="3005878"/>
            <a:ext cx="766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다운로드 받아서</a:t>
            </a:r>
            <a:r>
              <a:rPr lang="en-US" altLang="ko-KR" dirty="0"/>
              <a:t>, C\  </a:t>
            </a:r>
            <a:r>
              <a:rPr lang="ko-KR" altLang="en-US" dirty="0"/>
              <a:t>폴더에 압축만 풀면 됨</a:t>
            </a:r>
            <a:r>
              <a:rPr lang="en-US" altLang="ko-KR" dirty="0"/>
              <a:t>.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별도 설치하는 것 없음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E3409-7116-8060-76F9-B20EA789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53" y="3521357"/>
            <a:ext cx="5534797" cy="25340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26EF4A-396F-4637-8449-26B420FE49C3}"/>
              </a:ext>
            </a:extLst>
          </p:cNvPr>
          <p:cNvSpPr txBox="1"/>
          <p:nvPr/>
        </p:nvSpPr>
        <p:spPr>
          <a:xfrm>
            <a:off x="135731" y="80263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교육자료 </a:t>
            </a:r>
            <a:r>
              <a:rPr lang="en-US" altLang="ko-KR" dirty="0">
                <a:hlinkClick r:id="rId3"/>
              </a:rPr>
              <a:t>| </a:t>
            </a:r>
            <a:r>
              <a:rPr lang="ko-KR" altLang="en-US" dirty="0" err="1">
                <a:hlinkClick r:id="rId3"/>
              </a:rPr>
              <a:t>표준프레임워크</a:t>
            </a:r>
            <a:r>
              <a:rPr lang="ko-KR" altLang="en-US" dirty="0">
                <a:hlinkClick r:id="rId3"/>
              </a:rPr>
              <a:t> 포털 </a:t>
            </a:r>
            <a:r>
              <a:rPr lang="en-US" altLang="ko-KR" dirty="0">
                <a:hlinkClick r:id="rId3"/>
              </a:rPr>
              <a:t>eGovFrame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D739AC-C5EA-4467-8BF0-600A3B227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53" y="1171971"/>
            <a:ext cx="9406741" cy="15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63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0F814-00E7-4AFF-BDED-7321DBD4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07E98-75AD-4FA7-8BE2-38CAC6E34D8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용어 정리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54664-1633-3DDB-FEF0-0F4682521AB4}"/>
              </a:ext>
            </a:extLst>
          </p:cNvPr>
          <p:cNvSpPr txBox="1"/>
          <p:nvPr/>
        </p:nvSpPr>
        <p:spPr>
          <a:xfrm flipH="1">
            <a:off x="422909" y="656492"/>
            <a:ext cx="11346182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lvl="0" indent="-8572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3A0DFB"/>
                </a:solidFill>
                <a:latin typeface="+mn-ea"/>
              </a:rPr>
              <a:t>MyBatis</a:t>
            </a:r>
            <a:br>
              <a:rPr lang="en-US" altLang="ko-KR" sz="2000" dirty="0">
                <a:solidFill>
                  <a:srgbClr val="3A0DFB"/>
                </a:solidFill>
                <a:latin typeface="+mn-ea"/>
              </a:rPr>
            </a:b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 - </a:t>
            </a:r>
            <a:r>
              <a:rPr lang="en-US" altLang="ko-KR" dirty="0"/>
              <a:t>Java </a:t>
            </a:r>
            <a:r>
              <a:rPr lang="ko-KR" altLang="en-US" dirty="0"/>
              <a:t>애플리케이션에서 데이터베이스와 통신할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SQL</a:t>
            </a:r>
            <a:r>
              <a:rPr lang="ko-KR" altLang="en-US" dirty="0"/>
              <a:t>을 명시적으로 작성하고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b="1" dirty="0"/>
              <a:t>결과를 </a:t>
            </a:r>
            <a:r>
              <a:rPr lang="en-US" altLang="ko-KR" b="1" dirty="0"/>
              <a:t>Java </a:t>
            </a:r>
            <a:r>
              <a:rPr lang="ko-KR" altLang="en-US" b="1" dirty="0"/>
              <a:t>객체와 매핑</a:t>
            </a:r>
            <a:r>
              <a:rPr lang="ko-KR" altLang="en-US" dirty="0"/>
              <a:t>해주는 </a:t>
            </a:r>
            <a:r>
              <a:rPr lang="ko-KR" altLang="en-US" b="1" dirty="0"/>
              <a:t>경량 </a:t>
            </a:r>
            <a:r>
              <a:rPr lang="en-US" altLang="ko-KR" b="1" dirty="0"/>
              <a:t>ORM(</a:t>
            </a:r>
            <a:r>
              <a:rPr lang="ko-KR" altLang="en-US" b="1" dirty="0"/>
              <a:t>객체 관계 매핑</a:t>
            </a:r>
            <a:r>
              <a:rPr lang="en-US" altLang="ko-KR" b="1" dirty="0"/>
              <a:t>)</a:t>
            </a:r>
            <a:r>
              <a:rPr lang="ko-KR" altLang="en-US" dirty="0"/>
              <a:t> 프레임워크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F9B0E5-9747-8170-63B8-18C96663C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723762"/>
              </p:ext>
            </p:extLst>
          </p:nvPr>
        </p:nvGraphicFramePr>
        <p:xfrm>
          <a:off x="838200" y="2277698"/>
          <a:ext cx="10515600" cy="254619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558143">
                  <a:extLst>
                    <a:ext uri="{9D8B030D-6E8A-4147-A177-3AD203B41FA5}">
                      <a16:colId xmlns:a16="http://schemas.microsoft.com/office/drawing/2014/main" val="2563155038"/>
                    </a:ext>
                  </a:extLst>
                </a:gridCol>
                <a:gridCol w="7957457">
                  <a:extLst>
                    <a:ext uri="{9D8B030D-6E8A-4147-A177-3AD203B41FA5}">
                      <a16:colId xmlns:a16="http://schemas.microsoft.com/office/drawing/2014/main" val="1294751295"/>
                    </a:ext>
                  </a:extLst>
                </a:gridCol>
              </a:tblGrid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개념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988044"/>
                  </a:ext>
                </a:extLst>
              </a:tr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중심 개발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XML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또는 </a:t>
                      </a:r>
                      <a:r>
                        <a:rPr lang="ko-KR" altLang="en-US" sz="1600" dirty="0" err="1">
                          <a:latin typeface="+mn-ea"/>
                          <a:ea typeface="+mn-ea"/>
                        </a:rPr>
                        <a:t>어노테이션으로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명시적으로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123372"/>
                  </a:ext>
                </a:extLst>
              </a:tr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>
                          <a:latin typeface="+mn-ea"/>
                          <a:ea typeface="+mn-ea"/>
                        </a:rPr>
                        <a:t>자동 매핑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>
                          <a:latin typeface="+mn-ea"/>
                          <a:ea typeface="+mn-ea"/>
                        </a:rPr>
                        <a:t>SELECT </a:t>
                      </a:r>
                      <a:r>
                        <a:rPr lang="ko-KR" altLang="en-US" sz="1600">
                          <a:latin typeface="+mn-ea"/>
                          <a:ea typeface="+mn-ea"/>
                        </a:rPr>
                        <a:t>결과를 </a:t>
                      </a:r>
                      <a:r>
                        <a:rPr lang="en-US" altLang="ko-KR" sz="1600">
                          <a:latin typeface="+mn-ea"/>
                          <a:ea typeface="+mn-ea"/>
                        </a:rPr>
                        <a:t>Java </a:t>
                      </a:r>
                      <a:r>
                        <a:rPr lang="ko-KR" altLang="en-US" sz="1600">
                          <a:latin typeface="+mn-ea"/>
                          <a:ea typeface="+mn-ea"/>
                        </a:rPr>
                        <a:t>객체로 자동 바인딩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416396"/>
                  </a:ext>
                </a:extLst>
              </a:tr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동적 </a:t>
                      </a:r>
                      <a:r>
                        <a:rPr lang="en-US" sz="1600" b="1" dirty="0">
                          <a:latin typeface="+mn-ea"/>
                          <a:ea typeface="+mn-ea"/>
                        </a:rPr>
                        <a:t>SQL</a:t>
                      </a:r>
                      <a:endParaRPr 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ea"/>
                          <a:ea typeface="+mn-ea"/>
                        </a:rPr>
                        <a:t>&lt;if&gt;, &lt;choose&gt;, &lt;foreach&gt;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태그로 유연한 </a:t>
                      </a:r>
                      <a:r>
                        <a:rPr lang="en-US" sz="1600" dirty="0"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구성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893532"/>
                  </a:ext>
                </a:extLst>
              </a:tr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</a:rPr>
                        <a:t>Mapper 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기반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latin typeface="+mn-ea"/>
                          <a:ea typeface="+mn-ea"/>
                        </a:rPr>
                        <a:t>자바 인터페이스 ↔ </a:t>
                      </a:r>
                      <a:r>
                        <a:rPr lang="en-US" altLang="ko-KR" sz="1600">
                          <a:latin typeface="+mn-ea"/>
                          <a:ea typeface="+mn-ea"/>
                        </a:rPr>
                        <a:t>XML Mapper </a:t>
                      </a:r>
                      <a:r>
                        <a:rPr lang="ko-KR" altLang="en-US" sz="1600">
                          <a:latin typeface="+mn-ea"/>
                          <a:ea typeface="+mn-ea"/>
                        </a:rPr>
                        <a:t>파일 연결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707887"/>
                  </a:ext>
                </a:extLst>
              </a:tr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트랜잭션 분리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연결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트랜잭션 관리는 프레임워크 외부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(Spring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에서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696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82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447AB-1B50-44F6-5B4F-FFE34FC4A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7FC20-9CE5-ABF6-A39E-1B4422B42D1B}"/>
              </a:ext>
            </a:extLst>
          </p:cNvPr>
          <p:cNvSpPr/>
          <p:nvPr/>
        </p:nvSpPr>
        <p:spPr>
          <a:xfrm>
            <a:off x="0" y="-1"/>
            <a:ext cx="12192000" cy="30575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44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4400" b="1" dirty="0">
                <a:solidFill>
                  <a:schemeClr val="bg1"/>
                </a:solidFill>
                <a:latin typeface="+mn-ea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4858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CE76-9A69-8006-6BB6-A862AF26E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4427A00-9ABB-90DC-4B5D-89DE4A741412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프로젝트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28E0A6-A406-47F5-A711-A9BA819A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84" y="1109269"/>
            <a:ext cx="8821381" cy="5630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13DCA-BC67-16E0-1847-91A5277D4A27}"/>
              </a:ext>
            </a:extLst>
          </p:cNvPr>
          <p:cNvSpPr txBox="1"/>
          <p:nvPr/>
        </p:nvSpPr>
        <p:spPr>
          <a:xfrm>
            <a:off x="504825" y="742950"/>
            <a:ext cx="421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New </a:t>
            </a:r>
            <a:r>
              <a:rPr lang="en-US" altLang="ko-KR" dirty="0">
                <a:sym typeface="Wingdings" panose="05000000000000000000" pitchFamily="2" charset="2"/>
              </a:rPr>
              <a:t> Project  New Java Project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DD7645C-6243-3591-A198-97B628586930}"/>
              </a:ext>
            </a:extLst>
          </p:cNvPr>
          <p:cNvSpPr/>
          <p:nvPr/>
        </p:nvSpPr>
        <p:spPr>
          <a:xfrm>
            <a:off x="3562350" y="4048125"/>
            <a:ext cx="876300" cy="2476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29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F309D-F702-DE3F-2676-6F16E303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9540C4D-B4AC-2475-08D2-3366FAE0C7D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프로젝트 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JAVA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Project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FB1D9A-C46D-3AF3-5869-069EE0BC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06" y="801461"/>
            <a:ext cx="5286794" cy="596652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6056F5-919A-FD7D-734E-C691B22D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7" y="801461"/>
            <a:ext cx="4848902" cy="2295845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3810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72237-E8DB-7502-CB49-18BBC9A3C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6E94AF-534B-C4F6-3EF0-730998CFF7D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웹 어플리케이션 구조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구조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D324C-FC41-2A72-F205-B6644C04586F}"/>
              </a:ext>
            </a:extLst>
          </p:cNvPr>
          <p:cNvSpPr txBox="1"/>
          <p:nvPr/>
        </p:nvSpPr>
        <p:spPr>
          <a:xfrm>
            <a:off x="781050" y="971193"/>
            <a:ext cx="10477500" cy="4964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ko-KR" altLang="en-US" dirty="0"/>
              <a:t>MyWebApp/                        ← 프로젝트 루트 (일반적으로 WAR 패키지 이름)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├── WEB-INF/                  ← </a:t>
            </a:r>
            <a:r>
              <a:rPr lang="ko-KR" altLang="en-US" dirty="0" err="1"/>
              <a:t>서블릿</a:t>
            </a:r>
            <a:r>
              <a:rPr lang="ko-KR" altLang="en-US" dirty="0"/>
              <a:t> 컨테이너가 읽을 수 있는 **보안 디렉토리**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├── web.xml              ← 웹 애플리케이션 설정 (배치 서술자, </a:t>
            </a:r>
            <a:r>
              <a:rPr lang="ko-KR" altLang="en-US" dirty="0" err="1"/>
              <a:t>Servlet</a:t>
            </a:r>
            <a:r>
              <a:rPr lang="ko-KR" altLang="en-US" dirty="0"/>
              <a:t>/JSP 매핑 등)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├── </a:t>
            </a:r>
            <a:r>
              <a:rPr lang="ko-KR" altLang="en-US" dirty="0" err="1"/>
              <a:t>lib</a:t>
            </a:r>
            <a:r>
              <a:rPr lang="ko-KR" altLang="en-US" dirty="0"/>
              <a:t>/                    ← 의존 라이브러리 JAR 파일 저장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└── </a:t>
            </a:r>
            <a:r>
              <a:rPr lang="ko-KR" altLang="en-US" dirty="0" err="1"/>
              <a:t>classes</a:t>
            </a:r>
            <a:r>
              <a:rPr lang="ko-KR" altLang="en-US" dirty="0"/>
              <a:t>/               ← </a:t>
            </a:r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ko-KR" altLang="en-US" dirty="0" err="1"/>
              <a:t>Java</a:t>
            </a:r>
            <a:r>
              <a:rPr lang="ko-KR" altLang="en-US" dirty="0"/>
              <a:t> 클래스 파일 (패키지 구조 포함)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    └── </a:t>
            </a:r>
            <a:r>
              <a:rPr lang="ko-KR" altLang="en-US" dirty="0" err="1"/>
              <a:t>com</a:t>
            </a:r>
            <a:r>
              <a:rPr lang="ko-KR" altLang="en-US" dirty="0"/>
              <a:t>/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        └── </a:t>
            </a:r>
            <a:r>
              <a:rPr lang="ko-KR" altLang="en-US" dirty="0" err="1"/>
              <a:t>example</a:t>
            </a:r>
            <a:r>
              <a:rPr lang="ko-KR" altLang="en-US" dirty="0"/>
              <a:t>/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            └── </a:t>
            </a:r>
            <a:r>
              <a:rPr lang="ko-KR" altLang="en-US" dirty="0" err="1"/>
              <a:t>HelloServlet.class</a:t>
            </a:r>
            <a:endParaRPr lang="ko-KR" altLang="en-US" dirty="0"/>
          </a:p>
          <a:p>
            <a:pPr>
              <a:lnSpc>
                <a:spcPts val="3200"/>
              </a:lnSpc>
            </a:pPr>
            <a:r>
              <a:rPr lang="ko-KR" altLang="en-US" dirty="0"/>
              <a:t>├── </a:t>
            </a:r>
            <a:r>
              <a:rPr lang="ko-KR" altLang="en-US" dirty="0" err="1"/>
              <a:t>index.jsp</a:t>
            </a:r>
            <a:r>
              <a:rPr lang="ko-KR" altLang="en-US" dirty="0"/>
              <a:t>               ← JSP 파일 또는 HTML 파일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├── </a:t>
            </a:r>
            <a:r>
              <a:rPr lang="ko-KR" altLang="en-US" dirty="0" err="1"/>
              <a:t>login.jsp</a:t>
            </a:r>
            <a:endParaRPr lang="ko-KR" altLang="en-US" dirty="0"/>
          </a:p>
          <a:p>
            <a:pPr>
              <a:lnSpc>
                <a:spcPts val="3200"/>
              </a:lnSpc>
            </a:pPr>
            <a:r>
              <a:rPr lang="ko-KR" altLang="en-US" dirty="0"/>
              <a:t>└── </a:t>
            </a:r>
            <a:r>
              <a:rPr lang="ko-KR" altLang="en-US" dirty="0" err="1"/>
              <a:t>css</a:t>
            </a:r>
            <a:r>
              <a:rPr lang="ko-KR" altLang="en-US" dirty="0"/>
              <a:t>/                     ← 정적 리소스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    └── style.css</a:t>
            </a:r>
          </a:p>
        </p:txBody>
      </p:sp>
    </p:spTree>
    <p:extLst>
      <p:ext uri="{BB962C8B-B14F-4D97-AF65-F5344CB8AC3E}">
        <p14:creationId xmlns:p14="http://schemas.microsoft.com/office/powerpoint/2010/main" val="1177228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5747C-E927-6642-1D72-5A34C5681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249B128-1728-32F3-438D-26B42274D652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웹 어플리케이션 구조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82DAA5-D265-78B3-1E90-5ACCAB3B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7" y="1323924"/>
            <a:ext cx="6382641" cy="4258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50244-3E9D-6989-AE64-E8844E25671C}"/>
              </a:ext>
            </a:extLst>
          </p:cNvPr>
          <p:cNvSpPr txBox="1"/>
          <p:nvPr/>
        </p:nvSpPr>
        <p:spPr>
          <a:xfrm>
            <a:off x="292106" y="805542"/>
            <a:ext cx="653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 이름 </a:t>
            </a:r>
            <a:r>
              <a:rPr lang="en-US" altLang="ko-KR" dirty="0">
                <a:sym typeface="Wingdings" panose="05000000000000000000" pitchFamily="2" charset="2"/>
              </a:rPr>
              <a:t> New  Folder   webapp  </a:t>
            </a:r>
            <a:r>
              <a:rPr lang="ko-KR" altLang="en-US" dirty="0">
                <a:sym typeface="Wingdings" panose="05000000000000000000" pitchFamily="2" charset="2"/>
              </a:rPr>
              <a:t>폴더 만들기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345AF4-8F79-D705-1DD2-1804C35F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012" y="1323924"/>
            <a:ext cx="3703547" cy="23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7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61AB0-3A28-DF1F-B57D-2047FACC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E2BCDD3-0794-5A9C-027B-BEDE1821D4BE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웹 어플리케이션 구조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C932C-5CBF-5A3A-9055-FE3063725804}"/>
              </a:ext>
            </a:extLst>
          </p:cNvPr>
          <p:cNvSpPr txBox="1"/>
          <p:nvPr/>
        </p:nvSpPr>
        <p:spPr>
          <a:xfrm>
            <a:off x="292106" y="805542"/>
            <a:ext cx="106739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webapp </a:t>
            </a:r>
            <a:r>
              <a:rPr lang="ko-KR" altLang="en-US" dirty="0"/>
              <a:t>폴더 아래 </a:t>
            </a:r>
            <a:r>
              <a:rPr lang="en-US" altLang="ko-KR" dirty="0"/>
              <a:t>WEB-INF</a:t>
            </a:r>
            <a:r>
              <a:rPr lang="ko-KR" altLang="en-US" dirty="0"/>
              <a:t> 폴더 만들기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WEB-INF </a:t>
            </a:r>
            <a:r>
              <a:rPr lang="ko-KR" altLang="en-US" dirty="0"/>
              <a:t>폴더 아래 </a:t>
            </a:r>
            <a:r>
              <a:rPr lang="en-US" altLang="ko-KR" dirty="0"/>
              <a:t>lib, classes </a:t>
            </a:r>
            <a:r>
              <a:rPr lang="ko-KR" altLang="en-US" dirty="0"/>
              <a:t>폴더 만들기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WEB-INF </a:t>
            </a:r>
            <a:r>
              <a:rPr lang="ko-KR" altLang="en-US" dirty="0"/>
              <a:t>폴더 아래 </a:t>
            </a:r>
            <a:r>
              <a:rPr lang="en-US" altLang="ko-KR" dirty="0"/>
              <a:t>web.xml </a:t>
            </a:r>
            <a:r>
              <a:rPr lang="ko-KR" altLang="en-US" dirty="0"/>
              <a:t>파일 만들기  </a:t>
            </a:r>
            <a:r>
              <a:rPr lang="en-US" altLang="ko-KR" dirty="0">
                <a:sym typeface="Wingdings" panose="05000000000000000000" pitchFamily="2" charset="2"/>
              </a:rPr>
              <a:t> New  Others  XML  XML File  web.xml</a:t>
            </a:r>
            <a:r>
              <a:rPr lang="ko-KR" altLang="en-US" dirty="0">
                <a:sym typeface="Wingdings" panose="05000000000000000000" pitchFamily="2" charset="2"/>
              </a:rPr>
              <a:t> 입력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C09EE-89D1-3A32-C8F3-BF9CC237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84" y="2445658"/>
            <a:ext cx="3668026" cy="38794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10F7D9-0170-41AE-9D31-4C61624E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304" y="2445658"/>
            <a:ext cx="3363353" cy="28068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72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82D4-121A-62DD-42B4-F650247F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8330988-2306-1EA2-CAA5-EE354FB74C8A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웹 어플리케이션 구조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26A13-FC9D-0D71-D75B-FBF73020EE86}"/>
              </a:ext>
            </a:extLst>
          </p:cNvPr>
          <p:cNvSpPr txBox="1"/>
          <p:nvPr/>
        </p:nvSpPr>
        <p:spPr>
          <a:xfrm>
            <a:off x="292106" y="805542"/>
            <a:ext cx="745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web.xml</a:t>
            </a:r>
            <a:r>
              <a:rPr lang="ko-KR" altLang="en-US" dirty="0"/>
              <a:t> 편집 </a:t>
            </a:r>
            <a:r>
              <a:rPr lang="en-US" altLang="ko-KR" dirty="0">
                <a:sym typeface="Wingdings" panose="05000000000000000000" pitchFamily="2" charset="2"/>
              </a:rPr>
              <a:t> Servers  web.xml </a:t>
            </a:r>
            <a:r>
              <a:rPr lang="ko-KR" altLang="en-US" dirty="0">
                <a:sym typeface="Wingdings" panose="05000000000000000000" pitchFamily="2" charset="2"/>
              </a:rPr>
              <a:t>파일 </a:t>
            </a:r>
            <a:r>
              <a:rPr lang="en-US" altLang="ko-KR" dirty="0">
                <a:sym typeface="Wingdings" panose="05000000000000000000" pitchFamily="2" charset="2"/>
              </a:rPr>
              <a:t>17</a:t>
            </a:r>
            <a:r>
              <a:rPr lang="ko-KR" altLang="en-US" dirty="0">
                <a:sym typeface="Wingdings" panose="05000000000000000000" pitchFamily="2" charset="2"/>
              </a:rPr>
              <a:t>번째 줄 복사해서 넣기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BFCA7E-EA6D-4FDF-3F36-ED5653E4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" y="1323924"/>
            <a:ext cx="8954750" cy="38581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C4E32D-4627-1C96-CE7B-ADB54479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54" y="5331137"/>
            <a:ext cx="5687900" cy="145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97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3FD4A-2F48-CC27-CDD7-52E76D8B9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3DD23B7-2F93-6C61-ED3B-1A0E409CAC60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웹 어플리케이션 구조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EC094-F4DF-FDEF-A4AB-5FAB5CDEAB5B}"/>
              </a:ext>
            </a:extLst>
          </p:cNvPr>
          <p:cNvSpPr txBox="1"/>
          <p:nvPr/>
        </p:nvSpPr>
        <p:spPr>
          <a:xfrm>
            <a:off x="292106" y="805542"/>
            <a:ext cx="819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webapp</a:t>
            </a:r>
            <a:r>
              <a:rPr lang="ko-KR" altLang="en-US" dirty="0"/>
              <a:t> 폴더 아래 </a:t>
            </a:r>
            <a:r>
              <a:rPr lang="en-US" altLang="ko-KR" dirty="0"/>
              <a:t>front-end</a:t>
            </a:r>
            <a:r>
              <a:rPr lang="ko-KR" altLang="en-US" dirty="0"/>
              <a:t>를 위한 </a:t>
            </a:r>
            <a:r>
              <a:rPr lang="en-US" altLang="ko-KR" dirty="0" err="1"/>
              <a:t>css</a:t>
            </a:r>
            <a:r>
              <a:rPr lang="en-US" altLang="ko-KR" dirty="0"/>
              <a:t>, images, </a:t>
            </a:r>
            <a:r>
              <a:rPr lang="en-US" altLang="ko-KR" dirty="0" err="1"/>
              <a:t>js</a:t>
            </a:r>
            <a:r>
              <a:rPr lang="en-US" altLang="ko-KR" dirty="0"/>
              <a:t>, members </a:t>
            </a:r>
            <a:r>
              <a:rPr lang="ko-KR" altLang="en-US" dirty="0"/>
              <a:t>폴더 만들기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D17E6-8EC7-42AD-AC89-BD343C1A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23" y="1323924"/>
            <a:ext cx="6299041" cy="32799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8747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01455-96E9-F1E2-9608-D50CE16D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792CA77-102D-BAB5-8411-01B4473550B2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간단한 웹 페이지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8D7DD-635F-F5B9-105B-DBC2A92F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1" y="1872622"/>
            <a:ext cx="6658904" cy="346758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631B7E-D499-1B00-C2E7-9CF89E150238}"/>
              </a:ext>
            </a:extLst>
          </p:cNvPr>
          <p:cNvSpPr txBox="1"/>
          <p:nvPr/>
        </p:nvSpPr>
        <p:spPr>
          <a:xfrm>
            <a:off x="292106" y="805542"/>
            <a:ext cx="5827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webapp</a:t>
            </a:r>
            <a:r>
              <a:rPr lang="ko-KR" altLang="en-US" dirty="0"/>
              <a:t> 폴더 아래 </a:t>
            </a:r>
            <a:r>
              <a:rPr lang="en-US" altLang="ko-KR" dirty="0"/>
              <a:t>index.html </a:t>
            </a:r>
            <a:r>
              <a:rPr lang="ko-KR" altLang="en-US" dirty="0"/>
              <a:t>파일 만들기 </a:t>
            </a:r>
            <a:br>
              <a:rPr lang="en-US" altLang="ko-KR" dirty="0"/>
            </a:br>
            <a:r>
              <a:rPr lang="en-US" altLang="ko-KR" dirty="0"/>
              <a:t>New </a:t>
            </a:r>
            <a:r>
              <a:rPr lang="en-US" altLang="ko-KR" dirty="0">
                <a:sym typeface="Wingdings" panose="05000000000000000000" pitchFamily="2" charset="2"/>
              </a:rPr>
              <a:t> Others  Web  HTML File  index.html 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3A3E1F-B5B7-548C-ECE5-3F109A2E3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98" y="1872622"/>
            <a:ext cx="4664747" cy="217307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2D85E-5A51-5248-0E2E-CB852D7FA947}"/>
              </a:ext>
            </a:extLst>
          </p:cNvPr>
          <p:cNvSpPr txBox="1"/>
          <p:nvPr/>
        </p:nvSpPr>
        <p:spPr>
          <a:xfrm>
            <a:off x="7363293" y="4136406"/>
            <a:ext cx="31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body </a:t>
            </a:r>
            <a:r>
              <a:rPr lang="ko-KR" altLang="en-US" dirty="0"/>
              <a:t>에 보여줄 내용 추가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217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AEBD7-5384-F015-7520-428191ADD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4F66EEC-2037-0995-8DA2-CAA9E67CB5F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폴더 구성 및 설치 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B340D3-D3FB-F630-090A-B534B2EB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0" y="923735"/>
            <a:ext cx="5858180" cy="365816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8965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C9DA5-5F9D-AEB9-643D-FD8118A27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C0F422-FE9A-04C9-8B15-08598FA6D9C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Tomcat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 등록하기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Context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48E2C-2778-662D-96B6-F0D050C9EBE8}"/>
              </a:ext>
            </a:extLst>
          </p:cNvPr>
          <p:cNvSpPr txBox="1"/>
          <p:nvPr/>
        </p:nvSpPr>
        <p:spPr>
          <a:xfrm>
            <a:off x="292106" y="805542"/>
            <a:ext cx="735752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Servers </a:t>
            </a:r>
            <a:r>
              <a:rPr lang="en-US" altLang="ko-KR" dirty="0">
                <a:sym typeface="Wingdings" panose="05000000000000000000" pitchFamily="2" charset="2"/>
              </a:rPr>
              <a:t> Tomcat  server.xml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- &lt;Value </a:t>
            </a:r>
            <a:r>
              <a:rPr lang="en-US" altLang="ko-KR" dirty="0" err="1">
                <a:sym typeface="Wingdings" panose="05000000000000000000" pitchFamily="2" charset="2"/>
              </a:rPr>
              <a:t>className</a:t>
            </a:r>
            <a:r>
              <a:rPr lang="en-US" altLang="ko-KR" dirty="0">
                <a:sym typeface="Wingdings" panose="05000000000000000000" pitchFamily="2" charset="2"/>
              </a:rPr>
              <a:t>=“~ 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 &lt;/Host&gt; </a:t>
            </a:r>
            <a:r>
              <a:rPr lang="ko-KR" altLang="en-US" dirty="0">
                <a:sym typeface="Wingdings" panose="05000000000000000000" pitchFamily="2" charset="2"/>
              </a:rPr>
              <a:t>위에  아래  </a:t>
            </a:r>
            <a:r>
              <a:rPr lang="en-US" altLang="ko-KR" dirty="0">
                <a:sym typeface="Wingdings" panose="05000000000000000000" pitchFamily="2" charset="2"/>
              </a:rPr>
              <a:t>context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7F3B2-42D2-49EA-A495-3BFD591CE55E}"/>
              </a:ext>
            </a:extLst>
          </p:cNvPr>
          <p:cNvSpPr txBox="1"/>
          <p:nvPr/>
        </p:nvSpPr>
        <p:spPr>
          <a:xfrm>
            <a:off x="700314" y="1824382"/>
            <a:ext cx="114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8080"/>
                </a:solidFill>
                <a:effectLst/>
                <a:latin typeface="+mn-ea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+mn-ea"/>
              </a:rPr>
              <a:t>Context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+mn-ea"/>
              </a:rPr>
              <a:t>path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+mn-ea"/>
              </a:rPr>
              <a:t>"/home"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+mn-ea"/>
              </a:rPr>
              <a:t>docBase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+mn-ea"/>
              </a:rPr>
              <a:t>"C:\eGovFrame-4.2.0\workspace.edu\FirstWEB\webapp"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+mn-ea"/>
              </a:rPr>
              <a:t>/&gt;</a:t>
            </a:r>
            <a:endParaRPr lang="en-US" altLang="ko-KR" sz="180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F2FD4-0A24-4899-A87D-37193F16CD60}"/>
              </a:ext>
            </a:extLst>
          </p:cNvPr>
          <p:cNvSpPr txBox="1"/>
          <p:nvPr/>
        </p:nvSpPr>
        <p:spPr>
          <a:xfrm>
            <a:off x="787920" y="4743023"/>
            <a:ext cx="5625579" cy="78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n-ea"/>
              </a:rPr>
              <a:t>path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  <a:hlinkClick r:id="rId2"/>
              </a:rPr>
              <a:t>http://localhost:8080/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여기에 입력하는 페이지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docBase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웹 어플리케이션의 루트 디렉토리 경로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17515-A845-4544-B673-A6952A3441D6}"/>
              </a:ext>
            </a:extLst>
          </p:cNvPr>
          <p:cNvSpPr txBox="1"/>
          <p:nvPr/>
        </p:nvSpPr>
        <p:spPr>
          <a:xfrm>
            <a:off x="700314" y="2242563"/>
            <a:ext cx="10570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1800" dirty="0">
                <a:solidFill>
                  <a:srgbClr val="268BD2"/>
                </a:solidFill>
                <a:effectLst/>
                <a:latin typeface="+mn-ea"/>
              </a:rPr>
              <a:t>Context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+mn-ea"/>
              </a:rPr>
              <a:t>path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+mn-ea"/>
              </a:rPr>
              <a:t>"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+mn-ea"/>
              </a:rPr>
              <a:t>/home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+mn-ea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dirty="0" err="1">
                <a:solidFill>
                  <a:srgbClr val="93A1A1"/>
                </a:solidFill>
                <a:effectLst/>
                <a:latin typeface="+mn-ea"/>
              </a:rPr>
              <a:t>docBase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+mn-ea"/>
              </a:rPr>
              <a:t>"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+mn-ea"/>
              </a:rPr>
              <a:t>C:\eGovFrame-4.3.0\workspace-edu\FirstWEB\webapp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+mn-ea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/&gt;</a:t>
            </a:r>
            <a:endParaRPr lang="ko-KR" altLang="en-US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9651A4-FEB9-44DD-9BA3-FE8491064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4" y="3194818"/>
            <a:ext cx="10774931" cy="152099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217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C9DA5-5F9D-AEB9-643D-FD8118A27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C0F422-FE9A-04C9-8B15-08598FA6D9C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Tomcat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 등록하기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Context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등록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67A62-DD7F-B070-F1E6-A5D7EA2815DA}"/>
              </a:ext>
            </a:extLst>
          </p:cNvPr>
          <p:cNvSpPr txBox="1"/>
          <p:nvPr/>
        </p:nvSpPr>
        <p:spPr>
          <a:xfrm>
            <a:off x="217678" y="994514"/>
            <a:ext cx="11557523" cy="78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경로 확인 </a:t>
            </a:r>
            <a:r>
              <a:rPr lang="en-US" altLang="ko-KR" sz="1600" b="1" dirty="0"/>
              <a:t>: </a:t>
            </a:r>
            <a:r>
              <a:rPr lang="ko-KR" altLang="en-US" sz="1600" b="1" dirty="0">
                <a:solidFill>
                  <a:srgbClr val="C00000"/>
                </a:solidFill>
              </a:rPr>
              <a:t>경로는 버전에 따라 다르므로 반드시 아래에서 확인할 것</a:t>
            </a:r>
            <a:r>
              <a:rPr lang="en-US" altLang="ko-KR" sz="1600" b="1" dirty="0">
                <a:solidFill>
                  <a:srgbClr val="C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-  </a:t>
            </a:r>
            <a:r>
              <a:rPr lang="ko-KR" altLang="en-US" sz="1600" dirty="0"/>
              <a:t>프로젝트 아래 </a:t>
            </a:r>
            <a:r>
              <a:rPr lang="en-US" altLang="ko-KR" sz="1600" dirty="0"/>
              <a:t>webapp </a:t>
            </a:r>
            <a:r>
              <a:rPr lang="ko-KR" altLang="en-US" sz="1600" dirty="0"/>
              <a:t>폴더 위에서 마우스 우측 버튼 </a:t>
            </a:r>
            <a:r>
              <a:rPr lang="en-US" altLang="ko-KR" sz="1600" dirty="0">
                <a:sym typeface="Wingdings" panose="05000000000000000000" pitchFamily="2" charset="2"/>
              </a:rPr>
              <a:t> Properties</a:t>
            </a:r>
            <a:r>
              <a:rPr lang="ko-KR" altLang="en-US" sz="1600" dirty="0"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sym typeface="Wingdings" panose="05000000000000000000" pitchFamily="2" charset="2"/>
              </a:rPr>
              <a:t>Location </a:t>
            </a:r>
            <a:r>
              <a:rPr lang="ko-KR" altLang="en-US" sz="1600" dirty="0">
                <a:sym typeface="Wingdings" panose="05000000000000000000" pitchFamily="2" charset="2"/>
              </a:rPr>
              <a:t>복사해서 </a:t>
            </a:r>
            <a:r>
              <a:rPr lang="en-US" altLang="ko-KR" sz="1600" dirty="0" err="1">
                <a:sym typeface="Wingdings" panose="05000000000000000000" pitchFamily="2" charset="2"/>
              </a:rPr>
              <a:t>docBase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에 넣으면 됨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40B3A9-7DB1-4CF7-B020-F88FE71A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46" y="2250139"/>
            <a:ext cx="2800741" cy="128605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C051D8-8FC2-4136-9CBE-371E903507BB}"/>
              </a:ext>
            </a:extLst>
          </p:cNvPr>
          <p:cNvCxnSpPr/>
          <p:nvPr/>
        </p:nvCxnSpPr>
        <p:spPr>
          <a:xfrm flipH="1">
            <a:off x="2020186" y="2930380"/>
            <a:ext cx="170121" cy="159488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9971BF7-3F16-4936-B4A2-A26239F91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46" y="3770109"/>
            <a:ext cx="7930929" cy="17375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FE370DB-FAC0-4477-823A-3A8F58D53E65}"/>
              </a:ext>
            </a:extLst>
          </p:cNvPr>
          <p:cNvCxnSpPr/>
          <p:nvPr/>
        </p:nvCxnSpPr>
        <p:spPr>
          <a:xfrm flipH="1">
            <a:off x="8020493" y="4762724"/>
            <a:ext cx="170121" cy="159488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08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1D402-D856-74AA-4B30-53B7A0434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2EAD77D-20E8-93E6-358D-C8861D3F41A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Tomcat start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B7B69F-DC44-36C3-B05D-72795448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80" y="2121033"/>
            <a:ext cx="10804973" cy="21241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5C5A97-8217-0BC0-B1F4-73DF98992599}"/>
              </a:ext>
            </a:extLst>
          </p:cNvPr>
          <p:cNvCxnSpPr>
            <a:cxnSpLocks/>
          </p:cNvCxnSpPr>
          <p:nvPr/>
        </p:nvCxnSpPr>
        <p:spPr>
          <a:xfrm flipV="1">
            <a:off x="9622465" y="2973571"/>
            <a:ext cx="217303" cy="4191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93E549-E70E-44F2-B840-842AAF17B4F0}"/>
              </a:ext>
            </a:extLst>
          </p:cNvPr>
          <p:cNvSpPr txBox="1"/>
          <p:nvPr/>
        </p:nvSpPr>
        <p:spPr>
          <a:xfrm>
            <a:off x="292106" y="805542"/>
            <a:ext cx="553286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eclipse </a:t>
            </a:r>
            <a:r>
              <a:rPr lang="ko-KR" altLang="en-US" dirty="0"/>
              <a:t>프로그램 아래 창 메뉴에서 </a:t>
            </a:r>
            <a:r>
              <a:rPr lang="en-US" altLang="ko-KR" dirty="0"/>
              <a:t>‘Servers’ </a:t>
            </a:r>
            <a:r>
              <a:rPr lang="ko-KR" altLang="en-US" dirty="0"/>
              <a:t>클릭</a:t>
            </a:r>
            <a:br>
              <a:rPr lang="en-US" altLang="ko-KR" dirty="0"/>
            </a:br>
            <a:r>
              <a:rPr lang="ko-KR" altLang="en-US" dirty="0"/>
              <a:t>보이지 않으면 </a:t>
            </a:r>
            <a:r>
              <a:rPr lang="en-US" altLang="ko-KR" dirty="0"/>
              <a:t>Window </a:t>
            </a:r>
            <a:r>
              <a:rPr lang="en-US" altLang="ko-KR" dirty="0">
                <a:sym typeface="Wingdings" panose="05000000000000000000" pitchFamily="2" charset="2"/>
              </a:rPr>
              <a:t> Show view  Servers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0B3FF-22EA-4600-B1AE-B2FF56097E48}"/>
              </a:ext>
            </a:extLst>
          </p:cNvPr>
          <p:cNvSpPr txBox="1"/>
          <p:nvPr/>
        </p:nvSpPr>
        <p:spPr>
          <a:xfrm>
            <a:off x="9163492" y="342900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Run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64903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Browser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F31DE3-D357-A4A9-0ACD-77A5C08C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1" y="1014147"/>
            <a:ext cx="9554908" cy="38010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2270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3DA2C-52C8-470F-B209-218CC129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3" y="708193"/>
            <a:ext cx="10669331" cy="170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JavaServer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Pages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(JSP)는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HTML에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Java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코드를 삽입해 서버에서 실행 후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결과를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HTML로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변환하여 </a:t>
            </a:r>
            <a:b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클라이언트(브라우저)에게 전달하는 기술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JSP는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.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jsp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확장자를 가지며, 최종적으로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Servlet으로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변환되어 실행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된다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.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dirty="0">
                <a:latin typeface="+mn-ea"/>
              </a:rPr>
              <a:t>JSP </a:t>
            </a:r>
            <a:r>
              <a:rPr lang="ko-KR" altLang="en-US" dirty="0">
                <a:latin typeface="+mn-ea"/>
              </a:rPr>
              <a:t>특징</a:t>
            </a:r>
            <a:endParaRPr kumimoji="0" lang="ko-KR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7132E2-6FF3-4D43-8406-40B38EA1A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95603"/>
              </p:ext>
            </p:extLst>
          </p:nvPr>
        </p:nvGraphicFramePr>
        <p:xfrm>
          <a:off x="476692" y="2408980"/>
          <a:ext cx="9411587" cy="254623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51787">
                  <a:extLst>
                    <a:ext uri="{9D8B030D-6E8A-4147-A177-3AD203B41FA5}">
                      <a16:colId xmlns:a16="http://schemas.microsoft.com/office/drawing/2014/main" val="2010656006"/>
                    </a:ext>
                  </a:extLst>
                </a:gridCol>
                <a:gridCol w="6659800">
                  <a:extLst>
                    <a:ext uri="{9D8B030D-6E8A-4147-A177-3AD203B41FA5}">
                      <a16:colId xmlns:a16="http://schemas.microsoft.com/office/drawing/2014/main" val="1361870416"/>
                    </a:ext>
                  </a:extLst>
                </a:gridCol>
              </a:tblGrid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291355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서버 사이드 실행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>
                          <a:latin typeface="+mn-ea"/>
                          <a:ea typeface="+mn-ea"/>
                        </a:rPr>
                        <a:t>Java </a:t>
                      </a:r>
                      <a:r>
                        <a:rPr lang="ko-KR" altLang="en-US" sz="1600" b="0">
                          <a:latin typeface="+mn-ea"/>
                          <a:ea typeface="+mn-ea"/>
                        </a:rPr>
                        <a:t>코드가 서버에서 실행되어 클라이언트는 </a:t>
                      </a:r>
                      <a:r>
                        <a:rPr lang="en-US" altLang="ko-KR" sz="1600" b="0">
                          <a:latin typeface="+mn-ea"/>
                          <a:ea typeface="+mn-ea"/>
                        </a:rPr>
                        <a:t>HTML</a:t>
                      </a:r>
                      <a:r>
                        <a:rPr lang="ko-KR" altLang="en-US" sz="1600" b="0">
                          <a:latin typeface="+mn-ea"/>
                          <a:ea typeface="+mn-ea"/>
                        </a:rPr>
                        <a:t>만 받음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871280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ea"/>
                          <a:ea typeface="+mn-ea"/>
                        </a:rPr>
                        <a:t>HTML + Java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혼합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정적인 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HTML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코드에 동적인 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Java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코드를 삽입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648940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+mn-ea"/>
                          <a:ea typeface="+mn-ea"/>
                        </a:rPr>
                        <a:t>Servlet</a:t>
                      </a:r>
                      <a:r>
                        <a:rPr lang="ko-KR" altLang="en-US" sz="1600" b="0">
                          <a:latin typeface="+mn-ea"/>
                          <a:ea typeface="+mn-ea"/>
                        </a:rPr>
                        <a:t>으로 변환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JSP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는 내부적으로 </a:t>
                      </a:r>
                      <a:r>
                        <a:rPr lang="ko-KR" altLang="en-US" sz="1600" b="0" dirty="0" err="1">
                          <a:latin typeface="+mn-ea"/>
                          <a:ea typeface="+mn-ea"/>
                        </a:rPr>
                        <a:t>서블릿으로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 변환되어 실행됨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837842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표준 태그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latin typeface="+mn-ea"/>
                          <a:ea typeface="+mn-ea"/>
                        </a:rPr>
                        <a:t>JSP </a:t>
                      </a:r>
                      <a:r>
                        <a:rPr lang="ko-KR" altLang="en-US" sz="1600" b="0">
                          <a:latin typeface="+mn-ea"/>
                          <a:ea typeface="+mn-ea"/>
                        </a:rPr>
                        <a:t>태그 라이브러리</a:t>
                      </a:r>
                      <a:r>
                        <a:rPr lang="en-US" altLang="ko-KR" sz="1600" b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b="0">
                          <a:latin typeface="+mn-ea"/>
                          <a:ea typeface="+mn-ea"/>
                        </a:rPr>
                        <a:t>JSTL), EL(Expression Language) </a:t>
                      </a:r>
                      <a:r>
                        <a:rPr lang="ko-KR" altLang="en-US" sz="1600" b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182612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MVC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구조 사용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JSP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는 보통 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View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역할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, Servlet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은 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Controller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역할 수행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713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368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?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3DA2C-52C8-470F-B209-218CC129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5" y="740090"/>
            <a:ext cx="9421169" cy="2116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Servlet(</a:t>
            </a:r>
            <a:r>
              <a:rPr lang="ko-KR" altLang="en-US" dirty="0" err="1">
                <a:latin typeface="+mn-ea"/>
              </a:rPr>
              <a:t>서블릿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Java </a:t>
            </a:r>
            <a:r>
              <a:rPr lang="ko-KR" altLang="en-US" dirty="0">
                <a:latin typeface="+mn-ea"/>
              </a:rPr>
              <a:t>언어로 작성된 </a:t>
            </a:r>
            <a:r>
              <a:rPr lang="ko-KR" altLang="en-US" b="1" dirty="0">
                <a:latin typeface="+mn-ea"/>
              </a:rPr>
              <a:t>서버 사이드 프로그램</a:t>
            </a:r>
            <a:r>
              <a:rPr lang="ko-KR" altLang="en-US" dirty="0">
                <a:latin typeface="+mn-ea"/>
              </a:rPr>
              <a:t>으로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웹 서버에서 실행되며 </a:t>
            </a:r>
            <a:r>
              <a:rPr lang="ko-KR" altLang="en-US" b="1" dirty="0">
                <a:latin typeface="+mn-ea"/>
              </a:rPr>
              <a:t>클라이언트의 요청을 처리하고 그 결과를 응답</a:t>
            </a:r>
            <a:r>
              <a:rPr lang="ko-KR" altLang="en-US" dirty="0">
                <a:latin typeface="+mn-ea"/>
              </a:rPr>
              <a:t>하는 역할을 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사용자가 웹 브라우저에서 요청을 보내면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en-US" altLang="ko-KR" b="1" dirty="0">
                <a:latin typeface="+mn-ea"/>
              </a:rPr>
              <a:t>Servlet</a:t>
            </a:r>
            <a:r>
              <a:rPr lang="ko-KR" altLang="en-US" b="1" dirty="0">
                <a:latin typeface="+mn-ea"/>
              </a:rPr>
              <a:t>이 그 요청을 받아서 </a:t>
            </a:r>
            <a:r>
              <a:rPr lang="en-US" altLang="ko-KR" b="1" dirty="0">
                <a:latin typeface="+mn-ea"/>
              </a:rPr>
              <a:t>Java </a:t>
            </a:r>
            <a:r>
              <a:rPr lang="ko-KR" altLang="en-US" b="1" dirty="0">
                <a:latin typeface="+mn-ea"/>
              </a:rPr>
              <a:t>코드로 처리하고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처리 결과를 </a:t>
            </a:r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등으로 만들어 브라우저에 응답</a:t>
            </a:r>
            <a:r>
              <a:rPr lang="en-US" altLang="ko-KR" dirty="0">
                <a:latin typeface="+mn-ea"/>
              </a:rPr>
              <a:t>(Response) </a:t>
            </a:r>
            <a:r>
              <a:rPr lang="ko-KR" altLang="en-US" dirty="0">
                <a:latin typeface="+mn-ea"/>
              </a:rPr>
              <a:t>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259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88867C-FBC4-46FE-A326-AB987D7A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5" y="1274520"/>
            <a:ext cx="5977748" cy="43089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7678D67-207F-44C5-8B75-DF027D2B7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5" y="740090"/>
            <a:ext cx="5942974" cy="45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webapp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New  Other  JSP File   </a:t>
            </a:r>
            <a:r>
              <a:rPr lang="en-US" altLang="ko-KR" dirty="0" err="1">
                <a:latin typeface="+mn-ea"/>
                <a:sym typeface="Wingdings" panose="05000000000000000000" pitchFamily="2" charset="2"/>
              </a:rPr>
              <a:t>myTime.jsp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D7283C-BB43-4697-A5A4-32DFC1C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374" y="1274520"/>
            <a:ext cx="5287113" cy="20100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4356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web API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7678D67-207F-44C5-8B75-DF027D2B7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5" y="740090"/>
            <a:ext cx="7369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C:\eGovFrame-4.3.0\bin\apache-tomcat-9.0.102\lib</a:t>
            </a:r>
            <a:r>
              <a:rPr lang="en-US" altLang="ko-KR" dirty="0"/>
              <a:t>\servlet-api.jar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FD120-D80E-4A9B-A9CF-E876808A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334638"/>
            <a:ext cx="11437088" cy="32193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52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web API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7678D67-207F-44C5-8B75-DF027D2B7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5" y="740090"/>
            <a:ext cx="61093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 이름 </a:t>
            </a:r>
            <a:r>
              <a:rPr lang="en-US" altLang="ko-KR" dirty="0">
                <a:sym typeface="Wingdings" panose="05000000000000000000" pitchFamily="2" charset="2"/>
              </a:rPr>
              <a:t> Build Path  Configure Build Path…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59A3AA-48C9-46F8-9589-1C813C6F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90" y="1193020"/>
            <a:ext cx="9116697" cy="50870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9251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web API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841DF-A2ED-4DA1-9CF8-105A2D25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910441"/>
            <a:ext cx="10313220" cy="503711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1423CC-71D8-49D9-B514-2C2A1E12ABCD}"/>
              </a:ext>
            </a:extLst>
          </p:cNvPr>
          <p:cNvSpPr/>
          <p:nvPr/>
        </p:nvSpPr>
        <p:spPr>
          <a:xfrm>
            <a:off x="7527851" y="2306030"/>
            <a:ext cx="1669312" cy="27644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A2BB8CD-CAF8-4BA5-A6D9-308464482D32}"/>
              </a:ext>
            </a:extLst>
          </p:cNvPr>
          <p:cNvSpPr/>
          <p:nvPr/>
        </p:nvSpPr>
        <p:spPr>
          <a:xfrm>
            <a:off x="3586716" y="1575929"/>
            <a:ext cx="815163" cy="27644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7E4777-DE8D-492F-A537-D545E6F5BA96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4401879" y="1714152"/>
            <a:ext cx="3125972" cy="730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55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D4F03-0782-9699-8636-FA2B3B2A9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9ABC77-0C6F-17B9-677B-C860F5C5E10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23690-9087-785D-0B64-DEC4E2E13301}"/>
              </a:ext>
            </a:extLst>
          </p:cNvPr>
          <p:cNvSpPr txBox="1"/>
          <p:nvPr/>
        </p:nvSpPr>
        <p:spPr>
          <a:xfrm flipH="1">
            <a:off x="340993" y="962025"/>
            <a:ext cx="8155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mySQL </a:t>
            </a:r>
            <a:r>
              <a:rPr lang="ko-KR" altLang="en-US" dirty="0">
                <a:solidFill>
                  <a:srgbClr val="3A0DFB"/>
                </a:solidFill>
              </a:rPr>
              <a:t>구동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cmd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C:\eGovFrame-4.2.0\bin\mysql-8.0.36\startup.bat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F9BE80-D94C-851F-1167-379CA2AA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50" y="808872"/>
            <a:ext cx="3398688" cy="26645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000279-CDD1-A3C3-C3D9-BA0E302733CC}"/>
              </a:ext>
            </a:extLst>
          </p:cNvPr>
          <p:cNvSpPr/>
          <p:nvPr/>
        </p:nvSpPr>
        <p:spPr>
          <a:xfrm>
            <a:off x="10295436" y="3089366"/>
            <a:ext cx="1010195" cy="177710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D42C31-DB48-5512-FED3-80A20ECD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3" y="2112040"/>
            <a:ext cx="7387298" cy="33504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0C6C27-0F41-61E7-0D2F-E1A066B87239}"/>
              </a:ext>
            </a:extLst>
          </p:cNvPr>
          <p:cNvSpPr/>
          <p:nvPr/>
        </p:nvSpPr>
        <p:spPr>
          <a:xfrm>
            <a:off x="3033972" y="5237115"/>
            <a:ext cx="842703" cy="187235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AF03E-F360-FBFB-3DF0-4031EF02B6D3}"/>
              </a:ext>
            </a:extLst>
          </p:cNvPr>
          <p:cNvSpPr txBox="1"/>
          <p:nvPr/>
        </p:nvSpPr>
        <p:spPr>
          <a:xfrm flipH="1">
            <a:off x="340993" y="5587463"/>
            <a:ext cx="8155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mySQL </a:t>
            </a:r>
            <a:r>
              <a:rPr lang="ko-KR" altLang="en-US" dirty="0">
                <a:solidFill>
                  <a:srgbClr val="3A0DFB"/>
                </a:solidFill>
              </a:rPr>
              <a:t>종료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cmd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Ctrl + ‘C’</a:t>
            </a:r>
          </a:p>
        </p:txBody>
      </p:sp>
    </p:spTree>
    <p:extLst>
      <p:ext uri="{BB962C8B-B14F-4D97-AF65-F5344CB8AC3E}">
        <p14:creationId xmlns:p14="http://schemas.microsoft.com/office/powerpoint/2010/main" val="560453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편집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CF458-E3CE-4063-96E7-A9F7829DBBF6}"/>
              </a:ext>
            </a:extLst>
          </p:cNvPr>
          <p:cNvSpPr txBox="1"/>
          <p:nvPr/>
        </p:nvSpPr>
        <p:spPr>
          <a:xfrm>
            <a:off x="531628" y="826601"/>
            <a:ext cx="1079204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"text/html; charset=UTF-8"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pageEncoding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 title here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나의 재미있는 홈페이지에 오신걸 환영합니다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10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접속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34F80B-E79A-4BBC-A8D5-A7A8036D6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5" y="1704276"/>
            <a:ext cx="8888065" cy="20672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58C8A2-8B4D-47CE-9B54-FE33FF532101}"/>
              </a:ext>
            </a:extLst>
          </p:cNvPr>
          <p:cNvSpPr txBox="1"/>
          <p:nvPr/>
        </p:nvSpPr>
        <p:spPr>
          <a:xfrm>
            <a:off x="563525" y="1034336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http://localhost:8080/home/myTime.jsp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775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날짜 표시하기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04F70-26C3-41A0-9F35-428703ABEC11}"/>
              </a:ext>
            </a:extLst>
          </p:cNvPr>
          <p:cNvSpPr txBox="1"/>
          <p:nvPr/>
        </p:nvSpPr>
        <p:spPr>
          <a:xfrm>
            <a:off x="148855" y="771781"/>
            <a:ext cx="772987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"text/html; charset=UTF-8"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pageEncoding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java.util.Date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dt=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java.util.Date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 title here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나의 재미있는 홈페이지에 오신걸 환영합니다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현재 시간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&lt;%=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dt.toString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0D24E-9D00-4FCC-9252-7F813329F1FF}"/>
              </a:ext>
            </a:extLst>
          </p:cNvPr>
          <p:cNvSpPr txBox="1"/>
          <p:nvPr/>
        </p:nvSpPr>
        <p:spPr>
          <a:xfrm>
            <a:off x="8250866" y="906060"/>
            <a:ext cx="315374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JSP </a:t>
            </a:r>
            <a:r>
              <a:rPr lang="ko-KR" altLang="en-US" dirty="0"/>
              <a:t>파일에서 </a:t>
            </a:r>
            <a:r>
              <a:rPr lang="en-US" altLang="ko-KR" dirty="0"/>
              <a:t>java</a:t>
            </a:r>
            <a:r>
              <a:rPr lang="ko-KR" altLang="en-US" dirty="0"/>
              <a:t>를 쓰려면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&lt;%   %&gt;   </a:t>
            </a:r>
            <a:r>
              <a:rPr lang="ko-KR" altLang="en-US" dirty="0"/>
              <a:t>사이에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F8360-E29C-4EDD-BFDB-32DC8423A12E}"/>
              </a:ext>
            </a:extLst>
          </p:cNvPr>
          <p:cNvSpPr txBox="1"/>
          <p:nvPr/>
        </p:nvSpPr>
        <p:spPr>
          <a:xfrm>
            <a:off x="8250866" y="4216330"/>
            <a:ext cx="344196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JSP </a:t>
            </a:r>
            <a:r>
              <a:rPr lang="ko-KR" altLang="en-US" dirty="0"/>
              <a:t>파일에서 값을 출력하려면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&lt;%=   %&gt;   </a:t>
            </a:r>
            <a:r>
              <a:rPr lang="ko-KR" altLang="en-US" dirty="0"/>
              <a:t>사이에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3E1DD-CBD8-4F5A-A77C-DF2B22DF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90" y="5336009"/>
            <a:ext cx="5411144" cy="14041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7049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1~10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더하기 프로그램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1A1B645-218C-4559-8447-A8AB69D46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9" y="656492"/>
            <a:ext cx="5555047" cy="45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webapp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New  Other  JSP File   </a:t>
            </a:r>
            <a:r>
              <a:rPr lang="en-US" altLang="ko-KR" dirty="0" err="1">
                <a:latin typeface="+mn-ea"/>
                <a:sym typeface="Wingdings" panose="05000000000000000000" pitchFamily="2" charset="2"/>
              </a:rPr>
              <a:t>sum.jsp</a:t>
            </a:r>
            <a:endParaRPr lang="en-US" altLang="ko-KR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E220F-3DE8-4868-A6BE-A4B8A75E4108}"/>
              </a:ext>
            </a:extLst>
          </p:cNvPr>
          <p:cNvSpPr txBox="1"/>
          <p:nvPr/>
        </p:nvSpPr>
        <p:spPr>
          <a:xfrm>
            <a:off x="414670" y="1307668"/>
            <a:ext cx="5681330" cy="526297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"text/html; charset=UTF-8"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pageEncoding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sum=0;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for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&lt;=10;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sum +=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 title here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1~10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까지 더하기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&lt;%=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362FAE-EE0A-49A9-8B34-92C27951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501" y="5273612"/>
            <a:ext cx="3153215" cy="12193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40F82C81-0CB8-4A65-9D78-80A50E0482EF}"/>
              </a:ext>
            </a:extLst>
          </p:cNvPr>
          <p:cNvSpPr/>
          <p:nvPr/>
        </p:nvSpPr>
        <p:spPr>
          <a:xfrm>
            <a:off x="6241312" y="1382233"/>
            <a:ext cx="95693" cy="1605516"/>
          </a:xfrm>
          <a:prstGeom prst="rightBrace">
            <a:avLst/>
          </a:prstGeom>
          <a:ln>
            <a:solidFill>
              <a:srgbClr val="3A0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CEB0B9-1F08-4F38-B842-A043D97DFFE4}"/>
              </a:ext>
            </a:extLst>
          </p:cNvPr>
          <p:cNvSpPr txBox="1"/>
          <p:nvPr/>
        </p:nvSpPr>
        <p:spPr>
          <a:xfrm>
            <a:off x="6533613" y="186182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비즈니스</a:t>
            </a:r>
            <a:endParaRPr lang="en-US" altLang="ko-KR" sz="1600" dirty="0"/>
          </a:p>
          <a:p>
            <a:pPr algn="ctr"/>
            <a:r>
              <a:rPr lang="ko-KR" altLang="en-US" sz="1600" dirty="0"/>
              <a:t>로직</a:t>
            </a:r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A180C9B1-FAC3-4EF1-A98F-A6A6AABD4728}"/>
              </a:ext>
            </a:extLst>
          </p:cNvPr>
          <p:cNvSpPr/>
          <p:nvPr/>
        </p:nvSpPr>
        <p:spPr>
          <a:xfrm>
            <a:off x="6269666" y="3342168"/>
            <a:ext cx="67339" cy="2973572"/>
          </a:xfrm>
          <a:prstGeom prst="rightBrace">
            <a:avLst/>
          </a:prstGeom>
          <a:ln>
            <a:solidFill>
              <a:srgbClr val="3A0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9F31E4-938E-42E2-9CA3-8B38835E957F}"/>
              </a:ext>
            </a:extLst>
          </p:cNvPr>
          <p:cNvSpPr txBox="1"/>
          <p:nvPr/>
        </p:nvSpPr>
        <p:spPr>
          <a:xfrm>
            <a:off x="6510671" y="45365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/>
              <a:t>프리젠테이션</a:t>
            </a:r>
            <a:endParaRPr lang="en-US" altLang="ko-KR" sz="1600" dirty="0"/>
          </a:p>
          <a:p>
            <a:pPr algn="ctr"/>
            <a:r>
              <a:rPr lang="ko-KR" altLang="en-US" sz="1600" dirty="0"/>
              <a:t>로직</a:t>
            </a:r>
          </a:p>
        </p:txBody>
      </p:sp>
    </p:spTree>
    <p:extLst>
      <p:ext uri="{BB962C8B-B14F-4D97-AF65-F5344CB8AC3E}">
        <p14:creationId xmlns:p14="http://schemas.microsoft.com/office/powerpoint/2010/main" val="4024166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1A1B645-218C-4559-8447-A8AB69D46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9" y="656492"/>
            <a:ext cx="4287199" cy="87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util package</a:t>
            </a:r>
            <a:r>
              <a:rPr lang="ko-KR" altLang="en-US" dirty="0">
                <a:latin typeface="+mn-ea"/>
              </a:rPr>
              <a:t> 만들기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ym typeface="Wingdings" panose="05000000000000000000" pitchFamily="2" charset="2"/>
              </a:rPr>
              <a:t>src</a:t>
            </a:r>
            <a:r>
              <a:rPr lang="en-US" altLang="ko-KR" dirty="0">
                <a:sym typeface="Wingdings" panose="05000000000000000000" pitchFamily="2" charset="2"/>
              </a:rPr>
              <a:t>  New  Package  </a:t>
            </a:r>
            <a:r>
              <a:rPr lang="en-US" altLang="ko-KR" dirty="0" err="1">
                <a:sym typeface="Wingdings" panose="05000000000000000000" pitchFamily="2" charset="2"/>
              </a:rPr>
              <a:t>kr.web.util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E26EF0-FBC1-4481-B8ED-740A9BCBC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8" y="1641544"/>
            <a:ext cx="4896533" cy="233395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8CD7C9-D75F-441C-B858-E924F6AD846C}"/>
              </a:ext>
            </a:extLst>
          </p:cNvPr>
          <p:cNvSpPr/>
          <p:nvPr/>
        </p:nvSpPr>
        <p:spPr>
          <a:xfrm>
            <a:off x="1800445" y="3044327"/>
            <a:ext cx="1038448" cy="27644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32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myUtil.java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1A1B645-218C-4559-8447-A8AB69D46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9" y="656492"/>
            <a:ext cx="4340162" cy="87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class </a:t>
            </a:r>
            <a:r>
              <a:rPr lang="ko-KR" altLang="en-US" dirty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ym typeface="Wingdings" panose="05000000000000000000" pitchFamily="2" charset="2"/>
              </a:rPr>
              <a:t>kr.web.util</a:t>
            </a:r>
            <a:r>
              <a:rPr lang="en-US" altLang="ko-KR" dirty="0">
                <a:sym typeface="Wingdings" panose="05000000000000000000" pitchFamily="2" charset="2"/>
              </a:rPr>
              <a:t>  New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Class  </a:t>
            </a:r>
            <a:r>
              <a:rPr lang="en-US" altLang="ko-KR" dirty="0" err="1">
                <a:sym typeface="Wingdings" panose="05000000000000000000" pitchFamily="2" charset="2"/>
              </a:rPr>
              <a:t>myUtil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38EA77-2676-4C3C-9F25-DAE457DF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96" y="1542607"/>
            <a:ext cx="5572704" cy="3503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EC6F73-7F9F-496B-BCE0-358DA52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11" y="1542607"/>
            <a:ext cx="5801535" cy="13051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425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myUtil.java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9FAC0-60F9-4ED8-B320-2B45DA271529}"/>
              </a:ext>
            </a:extLst>
          </p:cNvPr>
          <p:cNvSpPr txBox="1"/>
          <p:nvPr/>
        </p:nvSpPr>
        <p:spPr>
          <a:xfrm>
            <a:off x="499729" y="880868"/>
            <a:ext cx="61030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kr.web.util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myUtil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for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&lt;=100;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sum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return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8385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sum.jsp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수정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4805A-07E8-4F0B-BDFD-E6C538F19372}"/>
              </a:ext>
            </a:extLst>
          </p:cNvPr>
          <p:cNvSpPr txBox="1"/>
          <p:nvPr/>
        </p:nvSpPr>
        <p:spPr>
          <a:xfrm>
            <a:off x="297711" y="856357"/>
            <a:ext cx="871869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"text/html; charset=UTF-8"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pageEncoding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kr.web.util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.*"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myUtil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my=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myUtil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sum=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my.cal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 title here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1~100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까지 더하기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&lt;%=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E597EB-5085-4F81-84B7-101D44CB110C}"/>
              </a:ext>
            </a:extLst>
          </p:cNvPr>
          <p:cNvSpPr/>
          <p:nvPr/>
        </p:nvSpPr>
        <p:spPr>
          <a:xfrm>
            <a:off x="4167963" y="1371600"/>
            <a:ext cx="180753" cy="11057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EFB06-6263-85FC-88C9-A506A2CF244B}"/>
              </a:ext>
            </a:extLst>
          </p:cNvPr>
          <p:cNvSpPr txBox="1"/>
          <p:nvPr/>
        </p:nvSpPr>
        <p:spPr>
          <a:xfrm flipH="1">
            <a:off x="6226182" y="5960125"/>
            <a:ext cx="502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 </a:t>
            </a:r>
            <a:r>
              <a:rPr lang="en-US" altLang="ko-KR" dirty="0"/>
              <a:t>java build path </a:t>
            </a:r>
            <a:r>
              <a:rPr lang="ko-KR" altLang="en-US" dirty="0"/>
              <a:t>수정해주어야 </a:t>
            </a:r>
            <a:r>
              <a:rPr lang="en-US" altLang="ko-KR" dirty="0"/>
              <a:t>error </a:t>
            </a:r>
            <a:r>
              <a:rPr lang="ko-KR" altLang="en-US" dirty="0"/>
              <a:t>나지 않음</a:t>
            </a:r>
          </a:p>
        </p:txBody>
      </p:sp>
    </p:spTree>
    <p:extLst>
      <p:ext uri="{BB962C8B-B14F-4D97-AF65-F5344CB8AC3E}">
        <p14:creationId xmlns:p14="http://schemas.microsoft.com/office/powerpoint/2010/main" val="466734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Java Build Path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수정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18D89-6B27-4346-B824-8DB5E98B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" y="822131"/>
            <a:ext cx="10095101" cy="55407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5697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Java Build Path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수정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22EE2-AD08-4AC5-B59B-EDBC8BC3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5" y="847090"/>
            <a:ext cx="5387117" cy="35016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E8EDD-EC41-4121-9EA2-8B0388263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575" y="847090"/>
            <a:ext cx="5719037" cy="1598398"/>
          </a:xfrm>
          <a:prstGeom prst="rect">
            <a:avLst/>
          </a:prstGeom>
          <a:ln>
            <a:solidFill>
              <a:srgbClr val="3A0DFB"/>
            </a:solidFill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DBB30D-3869-42B8-285D-D75AAA287B40}"/>
              </a:ext>
            </a:extLst>
          </p:cNvPr>
          <p:cNvSpPr/>
          <p:nvPr/>
        </p:nvSpPr>
        <p:spPr>
          <a:xfrm>
            <a:off x="1685581" y="4065224"/>
            <a:ext cx="1674564" cy="28349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2A99CC-F349-94E9-A3B0-9148275B4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21" y="4539314"/>
            <a:ext cx="11469907" cy="226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WEB-INF/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classes는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Eclipse의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출력 디렉터리(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output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directory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)로 설정되면,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해당 폴더는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Eclipse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프로젝트 탐색기(Project Explorer)에서는 기본적으로 숨겨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 err="1">
                <a:latin typeface="Arial" panose="020B0604020202020204" pitchFamily="34" charset="0"/>
              </a:rPr>
              <a:t>Java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Build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Path에서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 Unicode MS"/>
              </a:rPr>
              <a:t>classes</a:t>
            </a:r>
            <a:r>
              <a:rPr lang="ko-KR" altLang="ko-KR" sz="1600" dirty="0"/>
              <a:t> 폴더를 </a:t>
            </a:r>
            <a:r>
              <a:rPr lang="ko-KR" altLang="ko-KR" sz="1600" dirty="0" err="1"/>
              <a:t>output</a:t>
            </a:r>
            <a:r>
              <a:rPr lang="ko-KR" altLang="ko-KR" sz="1600" dirty="0"/>
              <a:t> 폴더로 설정하면, </a:t>
            </a:r>
            <a:r>
              <a:rPr lang="ko-KR" altLang="ko-KR" sz="1600" dirty="0" err="1"/>
              <a:t>컴파일된</a:t>
            </a:r>
            <a:r>
              <a:rPr lang="ko-KR" altLang="ko-KR" sz="1600" dirty="0"/>
              <a:t> </a:t>
            </a:r>
            <a:r>
              <a:rPr lang="ko-KR" altLang="ko-KR" sz="1600" dirty="0">
                <a:latin typeface="Arial Unicode MS"/>
              </a:rPr>
              <a:t>.</a:t>
            </a:r>
            <a:r>
              <a:rPr lang="ko-KR" altLang="ko-KR" sz="1600" dirty="0" err="1">
                <a:latin typeface="Arial Unicode MS"/>
              </a:rPr>
              <a:t>class</a:t>
            </a:r>
            <a:r>
              <a:rPr lang="ko-KR" altLang="ko-KR" sz="1600" dirty="0"/>
              <a:t> 파일이 그 안에 자동으로 저장</a:t>
            </a:r>
            <a:r>
              <a:rPr lang="ko-KR" altLang="en-US" sz="1600" dirty="0"/>
              <a:t>된</a:t>
            </a:r>
            <a:r>
              <a:rPr lang="ko-KR" altLang="ko-KR" sz="1600" dirty="0"/>
              <a:t>다. </a:t>
            </a:r>
            <a:endParaRPr lang="ko-KR" altLang="ko-KR" sz="1600" dirty="0">
              <a:latin typeface="Arial" panose="020B0604020202020204" pitchFamily="34" charset="0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Eclipse는</a:t>
            </a:r>
            <a:r>
              <a:rPr lang="ko-KR" altLang="ko-KR" sz="1600" dirty="0">
                <a:latin typeface="Arial" panose="020B0604020202020204" pitchFamily="34" charset="0"/>
              </a:rPr>
              <a:t> 원본 코드 (</a:t>
            </a:r>
            <a:r>
              <a:rPr lang="ko-KR" altLang="ko-KR" sz="1600" dirty="0">
                <a:latin typeface="Arial Unicode MS"/>
              </a:rPr>
              <a:t>.</a:t>
            </a:r>
            <a:r>
              <a:rPr lang="ko-KR" altLang="ko-KR" sz="1600" dirty="0" err="1">
                <a:latin typeface="Arial Unicode MS"/>
              </a:rPr>
              <a:t>java</a:t>
            </a:r>
            <a:r>
              <a:rPr lang="ko-KR" altLang="ko-KR" sz="1600" dirty="0"/>
              <a:t>)</a:t>
            </a:r>
            <a:r>
              <a:rPr lang="ko-KR" altLang="ko-KR" sz="1600" dirty="0" err="1"/>
              <a:t>에</a:t>
            </a:r>
            <a:r>
              <a:rPr lang="ko-KR" altLang="ko-KR" sz="1600" dirty="0"/>
              <a:t> 집중하도록 설계되어 있고,</a:t>
            </a:r>
            <a:br>
              <a:rPr lang="ko-KR" altLang="ko-KR" sz="1600" dirty="0">
                <a:latin typeface="Arial" panose="020B0604020202020204" pitchFamily="34" charset="0"/>
              </a:rPr>
            </a:br>
            <a:r>
              <a:rPr lang="ko-KR" altLang="ko-KR" sz="1600" dirty="0" err="1">
                <a:latin typeface="Arial Unicode MS"/>
              </a:rPr>
              <a:t>target</a:t>
            </a:r>
            <a:r>
              <a:rPr lang="ko-KR" altLang="ko-KR" sz="1600" dirty="0" err="1"/>
              <a:t>이나</a:t>
            </a:r>
            <a:r>
              <a:rPr lang="ko-KR" altLang="ko-KR" sz="1600" dirty="0"/>
              <a:t> </a:t>
            </a:r>
            <a:r>
              <a:rPr lang="ko-KR" altLang="ko-KR" sz="1600" dirty="0">
                <a:latin typeface="Arial Unicode MS"/>
              </a:rPr>
              <a:t>WEB-INF/</a:t>
            </a:r>
            <a:r>
              <a:rPr lang="ko-KR" altLang="ko-KR" sz="1600" dirty="0" err="1">
                <a:latin typeface="Arial Unicode MS"/>
              </a:rPr>
              <a:t>classes</a:t>
            </a:r>
            <a:r>
              <a:rPr lang="ko-KR" altLang="ko-KR" sz="1600" dirty="0"/>
              <a:t> 같은 출력 디렉토리는 </a:t>
            </a:r>
            <a:r>
              <a:rPr lang="ko-KR" altLang="ko-KR" sz="1600" b="1" dirty="0">
                <a:latin typeface="Arial" panose="020B0604020202020204" pitchFamily="34" charset="0"/>
              </a:rPr>
              <a:t>자동 생성되므로 노출하지 않음</a:t>
            </a:r>
            <a:r>
              <a:rPr lang="ko-KR" altLang="ko-KR" sz="1600" dirty="0">
                <a:latin typeface="Arial" panose="020B0604020202020204" pitchFamily="34" charset="0"/>
              </a:rPr>
              <a:t>이 기본 정책</a:t>
            </a:r>
            <a:r>
              <a:rPr lang="ko-KR" altLang="en-US" sz="1600" dirty="0">
                <a:latin typeface="Arial" panose="020B0604020202020204" pitchFamily="34" charset="0"/>
              </a:rPr>
              <a:t>이</a:t>
            </a:r>
            <a:r>
              <a:rPr lang="ko-KR" altLang="ko-KR" sz="1600" dirty="0">
                <a:latin typeface="Arial" panose="020B0604020202020204" pitchFamily="34" charset="0"/>
              </a:rPr>
              <a:t>다.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127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97803-A332-51B3-012F-20D54418B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D2B13-EBA2-6789-5AC2-BD498E3FDF6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E314D-F340-B757-76B2-36BAD82BF894}"/>
              </a:ext>
            </a:extLst>
          </p:cNvPr>
          <p:cNvSpPr txBox="1"/>
          <p:nvPr/>
        </p:nvSpPr>
        <p:spPr>
          <a:xfrm flipH="1">
            <a:off x="340993" y="962025"/>
            <a:ext cx="11346182" cy="390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mySQL root </a:t>
            </a:r>
            <a:r>
              <a:rPr lang="ko-KR" altLang="en-US" dirty="0">
                <a:solidFill>
                  <a:srgbClr val="3A0DFB"/>
                </a:solidFill>
              </a:rPr>
              <a:t>계정으로 로그인하기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cmd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de-DE" altLang="ko-KR" dirty="0"/>
              <a:t>C:\eGovFrame-4.2.0\bin\mysql-8.0.36\bin\</a:t>
            </a:r>
            <a:r>
              <a:rPr lang="en-US" altLang="ko-KR" dirty="0" err="1"/>
              <a:t>mysql</a:t>
            </a:r>
            <a:r>
              <a:rPr lang="en-US" altLang="ko-KR" dirty="0"/>
              <a:t> –u root  -p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처음 접속할 때는 </a:t>
            </a:r>
            <a:r>
              <a:rPr lang="ko-KR" altLang="en-US" dirty="0" err="1"/>
              <a:t>암호없이</a:t>
            </a:r>
            <a:r>
              <a:rPr lang="ko-KR" altLang="en-US" dirty="0"/>
              <a:t> </a:t>
            </a:r>
            <a:r>
              <a:rPr lang="en-US" altLang="ko-KR" dirty="0"/>
              <a:t>Enter </a:t>
            </a:r>
            <a:r>
              <a:rPr lang="ko-KR" altLang="en-US" dirty="0"/>
              <a:t>치면 접속 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빠져 나오려면 </a:t>
            </a:r>
            <a:r>
              <a:rPr lang="en-US" altLang="ko-KR" dirty="0"/>
              <a:t>‘quit’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root </a:t>
            </a:r>
            <a:r>
              <a:rPr lang="ko-KR" altLang="en-US" dirty="0">
                <a:solidFill>
                  <a:srgbClr val="3A0DFB"/>
                </a:solidFill>
              </a:rPr>
              <a:t>계정 암호 설정하기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- use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mysql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- ALTER USER '</a:t>
            </a:r>
            <a:r>
              <a:rPr lang="en-US" altLang="ko-KR" dirty="0" err="1">
                <a:sym typeface="Wingdings" panose="05000000000000000000" pitchFamily="2" charset="2"/>
              </a:rPr>
              <a:t>root'@'localhost</a:t>
            </a:r>
            <a:r>
              <a:rPr lang="en-US" altLang="ko-KR" dirty="0">
                <a:sym typeface="Wingdings" panose="05000000000000000000" pitchFamily="2" charset="2"/>
              </a:rPr>
              <a:t>' IDENTIFIED BY '12345678’;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FLUSH PRIVILEGES;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database </a:t>
            </a:r>
            <a:r>
              <a:rPr lang="ko-KR" altLang="en-US" dirty="0">
                <a:solidFill>
                  <a:srgbClr val="3A0DFB"/>
                </a:solidFill>
                <a:sym typeface="Wingdings" panose="05000000000000000000" pitchFamily="2" charset="2"/>
              </a:rPr>
              <a:t>보기</a:t>
            </a:r>
            <a:b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- show databases;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7E9ABA-E7B5-BF6E-3512-59140291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00" y="4309819"/>
            <a:ext cx="1701102" cy="25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01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MODEL 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방식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3BF3D-E1BB-4758-A8B5-10B8CD0E6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11" y="870998"/>
            <a:ext cx="8716591" cy="45631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5E365-0FEE-4F11-A31D-1A978E36C877}"/>
              </a:ext>
            </a:extLst>
          </p:cNvPr>
          <p:cNvSpPr txBox="1"/>
          <p:nvPr/>
        </p:nvSpPr>
        <p:spPr>
          <a:xfrm>
            <a:off x="2530549" y="3244334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rgbClr val="3A0DFB"/>
                </a:solidFill>
              </a:rPr>
              <a:t>MODEL</a:t>
            </a:r>
          </a:p>
          <a:p>
            <a:pPr algn="ctr"/>
            <a:r>
              <a:rPr lang="ko-KR" altLang="en-US" b="1" dirty="0">
                <a:solidFill>
                  <a:srgbClr val="3A0DFB"/>
                </a:solidFill>
              </a:rPr>
              <a:t>영역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114D8-8FCE-4FF7-83B5-2FA1E02263E3}"/>
              </a:ext>
            </a:extLst>
          </p:cNvPr>
          <p:cNvSpPr txBox="1"/>
          <p:nvPr/>
        </p:nvSpPr>
        <p:spPr>
          <a:xfrm>
            <a:off x="7411325" y="3152554"/>
            <a:ext cx="77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3A0DFB"/>
                </a:solidFill>
              </a:rPr>
              <a:t>VIEW</a:t>
            </a:r>
          </a:p>
          <a:p>
            <a:pPr algn="ctr"/>
            <a:r>
              <a:rPr lang="ko-KR" altLang="en-US" b="1" dirty="0">
                <a:solidFill>
                  <a:srgbClr val="3A0DFB"/>
                </a:solidFill>
              </a:rPr>
              <a:t>영역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3D567-D08E-444B-89B9-83D5B85B48E8}"/>
              </a:ext>
            </a:extLst>
          </p:cNvPr>
          <p:cNvSpPr txBox="1"/>
          <p:nvPr/>
        </p:nvSpPr>
        <p:spPr>
          <a:xfrm>
            <a:off x="727611" y="5741581"/>
            <a:ext cx="659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M+V </a:t>
            </a:r>
            <a:r>
              <a:rPr lang="ko-KR" altLang="en-US" dirty="0"/>
              <a:t>로 구성된 웹 어플리케이션을 </a:t>
            </a:r>
            <a:r>
              <a:rPr lang="en-US" altLang="ko-KR" dirty="0"/>
              <a:t>Model 1 </a:t>
            </a:r>
            <a:r>
              <a:rPr lang="ko-KR" altLang="en-US" dirty="0"/>
              <a:t>방식이라 부픔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M+V+C = Model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방식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34C1787-F339-140B-C761-5CA73ECA9FE1}"/>
              </a:ext>
            </a:extLst>
          </p:cNvPr>
          <p:cNvSpPr/>
          <p:nvPr/>
        </p:nvSpPr>
        <p:spPr>
          <a:xfrm>
            <a:off x="956603" y="3386796"/>
            <a:ext cx="1153551" cy="412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73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Tomcat Rendering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3AD32-009D-4FB4-BE21-D0EC3CF05A60}"/>
              </a:ext>
            </a:extLst>
          </p:cNvPr>
          <p:cNvSpPr txBox="1"/>
          <p:nvPr/>
        </p:nvSpPr>
        <p:spPr>
          <a:xfrm>
            <a:off x="329608" y="862089"/>
            <a:ext cx="11323675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Tomcat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Java </a:t>
            </a:r>
            <a:r>
              <a:rPr lang="ko-KR" altLang="en-US" dirty="0">
                <a:latin typeface="+mn-ea"/>
              </a:rPr>
              <a:t>기반 웹 서버이자 </a:t>
            </a:r>
            <a:r>
              <a:rPr lang="ko-KR" altLang="en-US" dirty="0" err="1">
                <a:latin typeface="+mn-ea"/>
              </a:rPr>
              <a:t>서블릿</a:t>
            </a:r>
            <a:r>
              <a:rPr lang="ko-KR" altLang="en-US" dirty="0">
                <a:latin typeface="+mn-ea"/>
              </a:rPr>
              <a:t> 컨테이너로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클라이언트 요청을 받아서 </a:t>
            </a:r>
            <a:r>
              <a:rPr lang="en-US" altLang="ko-KR" dirty="0">
                <a:latin typeface="+mn-ea"/>
              </a:rPr>
              <a:t>JSP</a:t>
            </a:r>
            <a:r>
              <a:rPr lang="ko-KR" altLang="en-US" dirty="0">
                <a:latin typeface="+mn-ea"/>
              </a:rPr>
              <a:t>나 </a:t>
            </a:r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코드를 실행하고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 결과를 </a:t>
            </a: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로 만들어 응답한다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JSP Rendering </a:t>
            </a:r>
            <a:r>
              <a:rPr lang="ko-KR" altLang="en-US" dirty="0">
                <a:latin typeface="+mn-ea"/>
              </a:rPr>
              <a:t>흐름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3A65B84-94ED-4204-9C07-DAE110A59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18" y="2147377"/>
            <a:ext cx="6353534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1. 브라우저가 요청: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-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사용자가 http://localhost:8080/hello.jsp 요청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2.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Tomcat이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JSP를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처리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-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.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jsp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파일 →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서블릿으로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변환 (JSP →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Java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→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class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파일)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-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해당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servlet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이 실행되며 HTML 문자열을 생성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3. HTML 응답 반환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-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Tomcat은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servlet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이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만든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HTML을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클라이언트(브라우저)로 전송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4. 브라우저가 렌더링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-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브라우저는 HTML/CSS/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화면에 시각적으로 표시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84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java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로 만든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web page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1542D63-83B2-4FBE-B580-71CEC62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404" y="888594"/>
            <a:ext cx="9124950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3A062-C1A6-437D-8E63-2D2CCF89452D}"/>
              </a:ext>
            </a:extLst>
          </p:cNvPr>
          <p:cNvSpPr txBox="1"/>
          <p:nvPr/>
        </p:nvSpPr>
        <p:spPr>
          <a:xfrm>
            <a:off x="95693" y="6479769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자바 </a:t>
            </a:r>
            <a:r>
              <a:rPr lang="ko-KR" altLang="en-US" dirty="0" err="1">
                <a:hlinkClick r:id="rId3"/>
              </a:rPr>
              <a:t>서블릿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위키백과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우리 모두의 백과사전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071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Package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A88758-ECD1-43C6-82E5-C86EC4BA5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1" y="1218942"/>
            <a:ext cx="6699482" cy="37145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163381" y="753051"/>
            <a:ext cx="666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프로젝트 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src</a:t>
            </a:r>
            <a:r>
              <a:rPr lang="en-US" altLang="ko-KR" dirty="0">
                <a:sym typeface="Wingdings" panose="05000000000000000000" pitchFamily="2" charset="2"/>
              </a:rPr>
              <a:t>  New  Package  </a:t>
            </a:r>
            <a:r>
              <a:rPr lang="en-US" altLang="ko-KR" dirty="0" err="1">
                <a:sym typeface="Wingdings" panose="05000000000000000000" pitchFamily="2" charset="2"/>
              </a:rPr>
              <a:t>kr.web.controller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71BEEB-648A-4284-93BB-4DFFDB2D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045" y="1636388"/>
            <a:ext cx="4782217" cy="21434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DDE563E-CCE4-426D-9344-FAE696588034}"/>
              </a:ext>
            </a:extLst>
          </p:cNvPr>
          <p:cNvSpPr/>
          <p:nvPr/>
        </p:nvSpPr>
        <p:spPr>
          <a:xfrm>
            <a:off x="8456427" y="3076224"/>
            <a:ext cx="1431852" cy="27644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49455F-1650-4ED4-8797-E4612BA1F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309" y="4230452"/>
            <a:ext cx="2419688" cy="11241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62B153-BBE8-4A00-A99E-14A61022051E}"/>
              </a:ext>
            </a:extLst>
          </p:cNvPr>
          <p:cNvCxnSpPr/>
          <p:nvPr/>
        </p:nvCxnSpPr>
        <p:spPr>
          <a:xfrm flipV="1">
            <a:off x="6262577" y="3352670"/>
            <a:ext cx="823468" cy="1439836"/>
          </a:xfrm>
          <a:prstGeom prst="straightConnector1">
            <a:avLst/>
          </a:prstGeom>
          <a:ln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27F1A0-7E4F-4F5E-881D-FEE5BD303832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9477153" y="3779812"/>
            <a:ext cx="1" cy="450640"/>
          </a:xfrm>
          <a:prstGeom prst="straightConnector1">
            <a:avLst/>
          </a:prstGeom>
          <a:ln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66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163381" y="753051"/>
            <a:ext cx="548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kr.web.controller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New  Class  </a:t>
            </a:r>
            <a:r>
              <a:rPr lang="en-US" altLang="ko-KR" dirty="0" err="1">
                <a:sym typeface="Wingdings" panose="05000000000000000000" pitchFamily="2" charset="2"/>
              </a:rPr>
              <a:t>FirstServlet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C7354-35D5-4870-A278-4AA09495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5" y="1218942"/>
            <a:ext cx="4410310" cy="5234667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442A0B4-954D-4F3A-86FF-2B44361690A7}"/>
              </a:ext>
            </a:extLst>
          </p:cNvPr>
          <p:cNvSpPr/>
          <p:nvPr/>
        </p:nvSpPr>
        <p:spPr>
          <a:xfrm>
            <a:off x="1421136" y="2991165"/>
            <a:ext cx="758538" cy="27644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B07845-2060-4D72-9E69-FB67F842D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81" y="1316805"/>
            <a:ext cx="6891183" cy="1362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934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FirstServlet.java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205913" y="753051"/>
            <a:ext cx="248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1. </a:t>
            </a:r>
            <a:r>
              <a:rPr lang="ko-KR" altLang="en-US" sz="1400" dirty="0">
                <a:latin typeface="+mn-ea"/>
              </a:rPr>
              <a:t>자동 생성 </a:t>
            </a:r>
            <a:r>
              <a:rPr lang="en-US" altLang="ko-KR" sz="1400" dirty="0">
                <a:latin typeface="+mn-ea"/>
              </a:rPr>
              <a:t>FirstServlet.java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E181C-AE14-43A2-B1BA-81A113199F26}"/>
              </a:ext>
            </a:extLst>
          </p:cNvPr>
          <p:cNvSpPr txBox="1"/>
          <p:nvPr/>
        </p:nvSpPr>
        <p:spPr>
          <a:xfrm>
            <a:off x="382771" y="1122383"/>
            <a:ext cx="8250865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kr.web.controller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FirstServlet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E5F9A-952A-4204-9CAB-4DE3B0443912}"/>
              </a:ext>
            </a:extLst>
          </p:cNvPr>
          <p:cNvSpPr txBox="1"/>
          <p:nvPr/>
        </p:nvSpPr>
        <p:spPr>
          <a:xfrm>
            <a:off x="205913" y="2265383"/>
            <a:ext cx="1150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2. </a:t>
            </a:r>
            <a:r>
              <a:rPr lang="ko-KR" altLang="en-US" sz="1400" dirty="0">
                <a:latin typeface="+mn-ea"/>
              </a:rPr>
              <a:t>웹 요청을 처리하기 위해 </a:t>
            </a:r>
            <a:r>
              <a:rPr lang="en-US" altLang="ko-KR" sz="1400" dirty="0" err="1">
                <a:latin typeface="+mn-ea"/>
              </a:rPr>
              <a:t>HttpServlet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상속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클래스를 상속하면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doGet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doPost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등의 메서드를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오버라이드하여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HTTP 요청을 처리할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sz="14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41BB31-9C80-429A-B498-A5EE8E76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1" y="2603937"/>
            <a:ext cx="4638583" cy="1143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D466B2-F348-463F-8730-E15EAEC923E7}"/>
              </a:ext>
            </a:extLst>
          </p:cNvPr>
          <p:cNvSpPr txBox="1"/>
          <p:nvPr/>
        </p:nvSpPr>
        <p:spPr>
          <a:xfrm>
            <a:off x="205912" y="3913950"/>
            <a:ext cx="3514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3. </a:t>
            </a:r>
            <a:r>
              <a:rPr lang="en-US" altLang="ko-KR" sz="1400" dirty="0" err="1">
                <a:latin typeface="+mn-ea"/>
              </a:rPr>
              <a:t>HttpServlet</a:t>
            </a:r>
            <a:r>
              <a:rPr lang="en-US" altLang="ko-KR" sz="1400" dirty="0">
                <a:latin typeface="+mn-ea"/>
              </a:rPr>
              <a:t>  import 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빨간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x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표 클릭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9FE740-CBD3-48EA-98E0-314D5C4C198A}"/>
              </a:ext>
            </a:extLst>
          </p:cNvPr>
          <p:cNvCxnSpPr/>
          <p:nvPr/>
        </p:nvCxnSpPr>
        <p:spPr>
          <a:xfrm flipH="1">
            <a:off x="531628" y="2977116"/>
            <a:ext cx="159488" cy="287079"/>
          </a:xfrm>
          <a:prstGeom prst="straightConnector1">
            <a:avLst/>
          </a:prstGeom>
          <a:ln w="15875"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C33AE4-9B51-4A3E-9418-3FFADB7C9872}"/>
              </a:ext>
            </a:extLst>
          </p:cNvPr>
          <p:cNvSpPr txBox="1"/>
          <p:nvPr/>
        </p:nvSpPr>
        <p:spPr>
          <a:xfrm>
            <a:off x="382771" y="4318286"/>
            <a:ext cx="6103088" cy="19389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kr.web.controller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javax.servlet.http.HttpServlet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FirstServlet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1474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FirstServlet.java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163381" y="742418"/>
            <a:ext cx="929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Override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코드 입력 커서 부분에서 마우스 오른쪽 버튼 클릭 </a:t>
            </a:r>
            <a:r>
              <a:rPr lang="en-US" altLang="ko-KR" dirty="0">
                <a:sym typeface="Wingdings" panose="05000000000000000000" pitchFamily="2" charset="2"/>
              </a:rPr>
              <a:t> Source  Override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C33C04-CB30-4AFC-899C-BCE204AE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1" y="1201479"/>
            <a:ext cx="5912970" cy="56565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8C615E-3DED-442B-BA52-AEC264B0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755" y="1199577"/>
            <a:ext cx="3771268" cy="566032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3AC86D9-DF5B-49A7-8A89-6B927EF0F552}"/>
              </a:ext>
            </a:extLst>
          </p:cNvPr>
          <p:cNvCxnSpPr/>
          <p:nvPr/>
        </p:nvCxnSpPr>
        <p:spPr>
          <a:xfrm>
            <a:off x="7134447" y="2998381"/>
            <a:ext cx="499730" cy="159489"/>
          </a:xfrm>
          <a:prstGeom prst="straightConnector1">
            <a:avLst/>
          </a:prstGeom>
          <a:ln w="31750"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693A5B-3D91-468C-A110-B5AD6033A27F}"/>
              </a:ext>
            </a:extLst>
          </p:cNvPr>
          <p:cNvCxnSpPr>
            <a:cxnSpLocks/>
          </p:cNvCxnSpPr>
          <p:nvPr/>
        </p:nvCxnSpPr>
        <p:spPr>
          <a:xfrm>
            <a:off x="9664995" y="6347637"/>
            <a:ext cx="131135" cy="184298"/>
          </a:xfrm>
          <a:prstGeom prst="straightConnector1">
            <a:avLst/>
          </a:prstGeom>
          <a:ln w="31750"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6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FirstServlet.java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163381" y="742418"/>
            <a:ext cx="829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Override </a:t>
            </a:r>
            <a:r>
              <a:rPr lang="en-US" altLang="ko-KR" dirty="0">
                <a:sym typeface="Wingdings" panose="05000000000000000000" pitchFamily="2" charset="2"/>
              </a:rPr>
              <a:t> service(</a:t>
            </a:r>
            <a:r>
              <a:rPr lang="ko-KR" altLang="en-US" dirty="0">
                <a:sym typeface="Wingdings" panose="05000000000000000000" pitchFamily="2" charset="2"/>
              </a:rPr>
              <a:t>요청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자동 완성 메서드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3A0DFB"/>
                </a:solidFill>
                <a:sym typeface="Wingdings" panose="05000000000000000000" pitchFamily="2" charset="2"/>
              </a:rPr>
              <a:t>아래 코드 자동 생성됨</a:t>
            </a:r>
            <a:endParaRPr lang="ko-KR" altLang="en-US" dirty="0">
              <a:solidFill>
                <a:srgbClr val="3A0DF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BC7D9-B16E-499F-B82B-F9DC20322566}"/>
              </a:ext>
            </a:extLst>
          </p:cNvPr>
          <p:cNvSpPr txBox="1"/>
          <p:nvPr/>
        </p:nvSpPr>
        <p:spPr>
          <a:xfrm>
            <a:off x="439828" y="1111750"/>
            <a:ext cx="11752172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kr.web.controller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java.io.IOException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javax.servlet.ServletException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javax.servlet.http.HttpServlet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javax.servlet.http.HttpServletRequest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javax.servlet.http.HttpServletResponse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FirstServlet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   @Override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protected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service(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arg0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ServletException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en-US" altLang="ko-KR" sz="1400" b="1" dirty="0">
                <a:solidFill>
                  <a:srgbClr val="7F9FB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Auto-generated method stub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.service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arg0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A7972-B4FA-4DCF-97D8-85E8F6F6EA15}"/>
              </a:ext>
            </a:extLst>
          </p:cNvPr>
          <p:cNvSpPr txBox="1"/>
          <p:nvPr/>
        </p:nvSpPr>
        <p:spPr>
          <a:xfrm>
            <a:off x="542259" y="4774019"/>
            <a:ext cx="11408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service method </a:t>
            </a:r>
            <a:r>
              <a:rPr lang="ko-KR" altLang="en-US" sz="1600" dirty="0"/>
              <a:t>는 요청과 응답을 처리</a:t>
            </a:r>
            <a:r>
              <a:rPr lang="en-US" altLang="ko-KR" sz="1600" dirty="0"/>
              <a:t>,  </a:t>
            </a:r>
            <a:r>
              <a:rPr lang="ko-KR" altLang="en-US" sz="1600" dirty="0"/>
              <a:t>예외 처리를 할 수 있어야 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Servlet</a:t>
            </a:r>
            <a:r>
              <a:rPr lang="ko-KR" altLang="en-US" sz="1600" dirty="0"/>
              <a:t>의 기본 </a:t>
            </a:r>
            <a:r>
              <a:rPr lang="en-US" altLang="ko-KR" sz="1600" dirty="0"/>
              <a:t>method </a:t>
            </a:r>
            <a:r>
              <a:rPr lang="ko-KR" altLang="en-US" sz="1600" dirty="0"/>
              <a:t>임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HTTP </a:t>
            </a:r>
            <a:r>
              <a:rPr lang="ko-KR" altLang="en-US" sz="1600" dirty="0"/>
              <a:t>요청이 들어오면 </a:t>
            </a:r>
            <a:r>
              <a:rPr lang="en-US" altLang="ko-KR" sz="1600" dirty="0"/>
              <a:t>Tomcat</a:t>
            </a:r>
            <a:r>
              <a:rPr lang="ko-KR" altLang="en-US" sz="1600" dirty="0"/>
              <a:t>은 가장 먼저 </a:t>
            </a:r>
            <a:r>
              <a:rPr lang="en-US" altLang="ko-KR" sz="1600" dirty="0"/>
              <a:t>service() </a:t>
            </a:r>
            <a:r>
              <a:rPr lang="ko-KR" altLang="en-US" sz="1600" dirty="0"/>
              <a:t>메서드를 호출함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.service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arg0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은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super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가 가진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doGet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doPost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등을 수정없이 그대로 사용한다는 의미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0758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-1"/>
            <a:ext cx="12192000" cy="206586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4400" b="1" dirty="0" err="1">
                <a:solidFill>
                  <a:schemeClr val="bg1"/>
                </a:solidFill>
                <a:latin typeface="+mn-ea"/>
              </a:rPr>
              <a:t>getWriter</a:t>
            </a:r>
            <a:r>
              <a:rPr lang="en-US" altLang="ko-KR" sz="4400" b="1" dirty="0">
                <a:solidFill>
                  <a:schemeClr val="bg1"/>
                </a:solidFill>
                <a:latin typeface="+mn-ea"/>
              </a:rPr>
              <a:t>()</a:t>
            </a:r>
            <a:endParaRPr lang="ko-KR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65931-A174-DA3E-8381-C212F92E3D3C}"/>
              </a:ext>
            </a:extLst>
          </p:cNvPr>
          <p:cNvSpPr txBox="1"/>
          <p:nvPr/>
        </p:nvSpPr>
        <p:spPr>
          <a:xfrm>
            <a:off x="1978268" y="2606921"/>
            <a:ext cx="7962436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클라이언트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웹 브라우저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에게 텍스트 응답을 보낼 때 필요한 출력 스트림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사용 용도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ko-KR" altLang="ko-KR" dirty="0">
                <a:latin typeface="Arial" panose="020B0604020202020204" pitchFamily="34" charset="0"/>
              </a:rPr>
              <a:t>HTML 페이지를 직접 생성해서 출력할 때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- </a:t>
            </a:r>
            <a:r>
              <a:rPr lang="ko-KR" altLang="ko-KR" dirty="0">
                <a:latin typeface="Arial" panose="020B0604020202020204" pitchFamily="34" charset="0"/>
              </a:rPr>
              <a:t>JSON 데이터를 직접 문자열로 응답할 때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- </a:t>
            </a:r>
            <a:r>
              <a:rPr lang="ko-KR" altLang="ko-KR" dirty="0">
                <a:latin typeface="Arial" panose="020B0604020202020204" pitchFamily="34" charset="0"/>
              </a:rPr>
              <a:t>단순 텍스트 출력할 때 (</a:t>
            </a:r>
            <a:r>
              <a:rPr lang="ko-KR" altLang="ko-KR" dirty="0" err="1">
                <a:latin typeface="Arial Unicode MS"/>
              </a:rPr>
              <a:t>text</a:t>
            </a:r>
            <a:r>
              <a:rPr lang="ko-KR" altLang="ko-KR" dirty="0">
                <a:latin typeface="Arial Unicode MS"/>
              </a:rPr>
              <a:t>/</a:t>
            </a:r>
            <a:r>
              <a:rPr lang="ko-KR" altLang="ko-KR" dirty="0" err="1">
                <a:latin typeface="Arial Unicode MS"/>
              </a:rPr>
              <a:t>plain</a:t>
            </a:r>
            <a:r>
              <a:rPr lang="ko-KR" altLang="ko-KR" dirty="0"/>
              <a:t>, </a:t>
            </a:r>
            <a:r>
              <a:rPr lang="ko-KR" altLang="ko-KR" dirty="0" err="1">
                <a:latin typeface="Arial Unicode MS"/>
              </a:rPr>
              <a:t>text</a:t>
            </a:r>
            <a:r>
              <a:rPr lang="ko-KR" altLang="ko-KR" dirty="0">
                <a:latin typeface="Arial Unicode MS"/>
              </a:rPr>
              <a:t>/</a:t>
            </a:r>
            <a:r>
              <a:rPr lang="ko-KR" altLang="ko-KR" dirty="0" err="1">
                <a:latin typeface="Arial Unicode MS"/>
              </a:rPr>
              <a:t>html</a:t>
            </a:r>
            <a:r>
              <a:rPr lang="ko-KR" altLang="ko-KR" dirty="0"/>
              <a:t> 등)</a:t>
            </a:r>
            <a:endParaRPr lang="ko-KR" altLang="ko-KR" dirty="0">
              <a:latin typeface="Arial" panose="020B0604020202020204" pitchFamily="34" charset="0"/>
            </a:endParaRP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8704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4B815-692F-A149-C62A-4A029A90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318C269-B38E-4CE7-20E5-01E1B846140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FirstServlet.java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93E36-A427-FFA3-8934-EB82B03A590B}"/>
              </a:ext>
            </a:extLst>
          </p:cNvPr>
          <p:cNvSpPr txBox="1"/>
          <p:nvPr/>
        </p:nvSpPr>
        <p:spPr>
          <a:xfrm>
            <a:off x="163381" y="753051"/>
            <a:ext cx="6337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5. service() </a:t>
            </a:r>
            <a:r>
              <a:rPr lang="ko-KR" altLang="en-US" sz="1600" dirty="0">
                <a:latin typeface="+mn-ea"/>
              </a:rPr>
              <a:t>메서드 코딩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클라이언트 요청 및 응답 프로그램 작성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29D9-27E0-52BB-17E3-46944015F119}"/>
              </a:ext>
            </a:extLst>
          </p:cNvPr>
          <p:cNvSpPr txBox="1"/>
          <p:nvPr/>
        </p:nvSpPr>
        <p:spPr>
          <a:xfrm>
            <a:off x="438150" y="1288712"/>
            <a:ext cx="1175385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FirstServlet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   @Override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protected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service(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arg0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ServletException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en-US" altLang="ko-KR" sz="1400" b="1" dirty="0">
                <a:solidFill>
                  <a:srgbClr val="7F9FB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Auto-generated method stub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dirty="0"/>
              <a:t>//</a:t>
            </a:r>
            <a:r>
              <a:rPr lang="en-US" altLang="ko-KR" dirty="0" err="1"/>
              <a:t>super.service</a:t>
            </a:r>
            <a:r>
              <a:rPr lang="en-US" altLang="ko-KR" dirty="0"/>
              <a:t>(arg0, arg1);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myUtil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myUtil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.cal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ko-KR" altLang="en-US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요청한 클라이언트에 응답</a:t>
            </a:r>
            <a:endParaRPr lang="ko-KR" altLang="en-US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PrintWriter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.getWriter();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"&lt;html&gt;"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"&lt;body&gt;"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"&lt;/body&gt;"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"&lt;/html&gt;"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4F536-57B2-DADE-858F-6AA2FCD2524E}"/>
              </a:ext>
            </a:extLst>
          </p:cNvPr>
          <p:cNvSpPr txBox="1"/>
          <p:nvPr/>
        </p:nvSpPr>
        <p:spPr>
          <a:xfrm>
            <a:off x="371475" y="5971142"/>
            <a:ext cx="959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client</a:t>
            </a:r>
            <a:r>
              <a:rPr lang="ko-KR" altLang="en-US" dirty="0">
                <a:solidFill>
                  <a:srgbClr val="002060"/>
                </a:solidFill>
              </a:rPr>
              <a:t>가 이 경로까지 입력해서 들어오기는 보안상 문제가 있다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en-US" altLang="ko-KR" dirty="0">
                <a:solidFill>
                  <a:srgbClr val="002060"/>
                </a:solidFill>
                <a:sym typeface="Wingdings" panose="05000000000000000000" pitchFamily="2" charset="2"/>
              </a:rPr>
              <a:t> servlet mapping </a:t>
            </a:r>
            <a:r>
              <a:rPr lang="ko-KR" altLang="en-US" dirty="0">
                <a:solidFill>
                  <a:srgbClr val="002060"/>
                </a:solidFill>
                <a:sym typeface="Wingdings" panose="05000000000000000000" pitchFamily="2" charset="2"/>
              </a:rPr>
              <a:t>사용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63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F92FE-875A-719B-3D5B-5DA897B18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85AA5B-6975-5B9D-D6BA-BE46D2481FE0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B5030-4512-9D6B-E513-85498637F185}"/>
              </a:ext>
            </a:extLst>
          </p:cNvPr>
          <p:cNvSpPr txBox="1"/>
          <p:nvPr/>
        </p:nvSpPr>
        <p:spPr>
          <a:xfrm flipH="1">
            <a:off x="293368" y="885825"/>
            <a:ext cx="11346182" cy="1986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TEST</a:t>
            </a:r>
            <a:r>
              <a:rPr lang="ko-KR" altLang="en-US" dirty="0">
                <a:solidFill>
                  <a:srgbClr val="3A0DFB"/>
                </a:solidFill>
              </a:rPr>
              <a:t>용 </a:t>
            </a:r>
            <a:r>
              <a:rPr lang="en-US" altLang="ko-KR" dirty="0">
                <a:solidFill>
                  <a:srgbClr val="3A0DFB"/>
                </a:solidFill>
              </a:rPr>
              <a:t>DB </a:t>
            </a:r>
            <a:r>
              <a:rPr lang="ko-KR" altLang="en-US" dirty="0">
                <a:solidFill>
                  <a:srgbClr val="3A0DFB"/>
                </a:solidFill>
              </a:rPr>
              <a:t>만들기</a:t>
            </a:r>
            <a:br>
              <a:rPr lang="en-US" altLang="ko-KR" dirty="0"/>
            </a:br>
            <a:r>
              <a:rPr lang="en-US" altLang="ko-KR" dirty="0"/>
              <a:t>- CREATE</a:t>
            </a:r>
            <a:r>
              <a:rPr lang="ko-KR" altLang="en-US" dirty="0"/>
              <a:t> </a:t>
            </a:r>
            <a:r>
              <a:rPr lang="en-US" altLang="ko-KR" dirty="0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test;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show databases;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503E23-FE78-9254-F27B-2AE619EE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722" y="990552"/>
            <a:ext cx="3643654" cy="511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CB30E2-16AB-F117-B340-B681C63C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22" y="2219325"/>
            <a:ext cx="2847628" cy="41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33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web.xml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경로 코딩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163381" y="753051"/>
            <a:ext cx="3419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6. webapp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WEB-INF  web.xml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A3733-8E1F-A0DF-C240-F05CB2E121CD}"/>
              </a:ext>
            </a:extLst>
          </p:cNvPr>
          <p:cNvSpPr txBox="1"/>
          <p:nvPr/>
        </p:nvSpPr>
        <p:spPr>
          <a:xfrm>
            <a:off x="356381" y="1188164"/>
            <a:ext cx="1147923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725"/>
              </a:spcBef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&lt;?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xml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version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"1.0"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encoding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"UTF-8"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?&gt;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web-app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version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"4.0"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xmlns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"http://xmlns.jcp.org/xml/ns/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javaee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xmlns:xsi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"http://www.w3.org/2001/XMLSchema-instance"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xsi:schemaLocation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"http://xmlns.jcp.org/xml/ns/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javaee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http://xmlns.jcp.org/xml/ns/javaee/web-app_4_0.xsd"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>
              <a:buNone/>
            </a:pP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servlet-name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FirstServlet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servlet-name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servlet-class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kr.web.controller.FirstServlet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servlet-class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endParaRPr lang="en-US" altLang="ko-KR" sz="1800" dirty="0">
              <a:solidFill>
                <a:srgbClr val="00808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dirty="0">
                <a:solidFill>
                  <a:srgbClr val="00808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servlet-mapping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servlet-name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FirstServlet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servlet-name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  &lt;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url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-pattern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/first.do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url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-pattern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servlet-mapping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>
              <a:buNone/>
            </a:pP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web-app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52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649C-4ABA-4EF6-D701-548E463C1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7AB3EF-A349-1AFC-50D7-43BBDDD3CD0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실행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DA1A3-E3CC-BACB-8201-CC752495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0" y="1092748"/>
            <a:ext cx="6182588" cy="19433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3001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모든 페이지를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mapping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하는 것이 매우 불편함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83D690-3214-3B56-1C05-691E431E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59" y="867249"/>
            <a:ext cx="7116743" cy="18952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901C6E-F518-E674-3281-3DBADDC1523D}"/>
              </a:ext>
            </a:extLst>
          </p:cNvPr>
          <p:cNvSpPr txBox="1"/>
          <p:nvPr/>
        </p:nvSpPr>
        <p:spPr>
          <a:xfrm>
            <a:off x="525759" y="2973294"/>
            <a:ext cx="503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2060"/>
                </a:solidFill>
              </a:rPr>
              <a:t>이렇게 일일이 설정해주지 않아도 되는 방법</a:t>
            </a:r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938387-9E28-9110-60AD-4CE4A4724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0" y="3391117"/>
            <a:ext cx="6446830" cy="17535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AAE678-486E-8026-CE37-3ECB10ED0823}"/>
              </a:ext>
            </a:extLst>
          </p:cNvPr>
          <p:cNvSpPr txBox="1"/>
          <p:nvPr/>
        </p:nvSpPr>
        <p:spPr>
          <a:xfrm>
            <a:off x="525759" y="5403903"/>
            <a:ext cx="8444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web.xml</a:t>
            </a:r>
            <a:r>
              <a:rPr lang="ko-KR" altLang="en-US" dirty="0">
                <a:solidFill>
                  <a:srgbClr val="002060"/>
                </a:solidFill>
              </a:rPr>
              <a:t>에서 </a:t>
            </a:r>
            <a:r>
              <a:rPr lang="en-US" altLang="ko-KR" dirty="0">
                <a:solidFill>
                  <a:srgbClr val="002060"/>
                </a:solidFill>
              </a:rPr>
              <a:t>servlet </a:t>
            </a:r>
            <a:r>
              <a:rPr lang="ko-KR" altLang="en-US" dirty="0">
                <a:solidFill>
                  <a:srgbClr val="002060"/>
                </a:solidFill>
              </a:rPr>
              <a:t>내용 모두 삭제하고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java</a:t>
            </a:r>
            <a:r>
              <a:rPr lang="ko-KR" altLang="en-US" dirty="0">
                <a:solidFill>
                  <a:srgbClr val="002060"/>
                </a:solidFill>
              </a:rPr>
              <a:t> 파일에서 클래스 위에 </a:t>
            </a:r>
            <a:r>
              <a:rPr lang="en-US" altLang="ko-KR" dirty="0">
                <a:solidFill>
                  <a:srgbClr val="002060"/>
                </a:solidFill>
              </a:rPr>
              <a:t>@WebServlet(“/first”)  </a:t>
            </a:r>
            <a:r>
              <a:rPr lang="ko-KR" altLang="en-US" dirty="0">
                <a:solidFill>
                  <a:srgbClr val="002060"/>
                </a:solidFill>
              </a:rPr>
              <a:t>한 줄만 추가해주면 동작함</a:t>
            </a:r>
          </a:p>
        </p:txBody>
      </p:sp>
    </p:spTree>
    <p:extLst>
      <p:ext uri="{BB962C8B-B14F-4D97-AF65-F5344CB8AC3E}">
        <p14:creationId xmlns:p14="http://schemas.microsoft.com/office/powerpoint/2010/main" val="34921152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D6C0-BA7E-B860-B101-F601B5A4D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8BBFC4-9B15-8F29-C184-B7BC1615E997}"/>
              </a:ext>
            </a:extLst>
          </p:cNvPr>
          <p:cNvSpPr/>
          <p:nvPr/>
        </p:nvSpPr>
        <p:spPr>
          <a:xfrm>
            <a:off x="0" y="0"/>
            <a:ext cx="12192000" cy="27900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5400" b="1" dirty="0">
                <a:solidFill>
                  <a:schemeClr val="bg1"/>
                </a:solidFill>
                <a:latin typeface="+mn-ea"/>
              </a:rPr>
              <a:t>MySQL</a:t>
            </a:r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+mn-ea"/>
              </a:rPr>
              <a:t>Table</a:t>
            </a:r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700053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8FC3E-0E9E-CBB3-D0D9-0305F973D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0EA372-AD0E-622A-3532-8B46ACD261AE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테이블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모듈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447C0-206B-6BF7-413D-37CBD4B432B2}"/>
              </a:ext>
            </a:extLst>
          </p:cNvPr>
          <p:cNvSpPr txBox="1"/>
          <p:nvPr/>
        </p:nvSpPr>
        <p:spPr>
          <a:xfrm>
            <a:off x="314744" y="773287"/>
            <a:ext cx="4649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모듈 만들기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New  module  </a:t>
            </a:r>
            <a:r>
              <a:rPr lang="en-US" altLang="ko-KR" dirty="0" err="1">
                <a:sym typeface="Wingdings" panose="05000000000000000000" pitchFamily="2" charset="2"/>
              </a:rPr>
              <a:t>kr.web.db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  <a:br>
              <a:rPr lang="en-US" altLang="ko-KR" dirty="0"/>
            </a:br>
            <a:r>
              <a:rPr lang="en-US" altLang="ko-KR" dirty="0" err="1"/>
              <a:t>kr.web.db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New  File  </a:t>
            </a:r>
            <a:r>
              <a:rPr lang="en-US" altLang="ko-KR" dirty="0" err="1">
                <a:sym typeface="Wingdings" panose="05000000000000000000" pitchFamily="2" charset="2"/>
              </a:rPr>
              <a:t>member.sql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34393A-FA18-F2FF-26D5-A6E4903E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8" y="2367410"/>
            <a:ext cx="9669224" cy="28483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1B5862-E944-6BC9-D486-B1FECF94E39A}"/>
              </a:ext>
            </a:extLst>
          </p:cNvPr>
          <p:cNvSpPr/>
          <p:nvPr/>
        </p:nvSpPr>
        <p:spPr>
          <a:xfrm>
            <a:off x="8850923" y="3235569"/>
            <a:ext cx="1505259" cy="4572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445EC-B00F-0B29-2224-8E8A93D752EE}"/>
              </a:ext>
            </a:extLst>
          </p:cNvPr>
          <p:cNvSpPr txBox="1"/>
          <p:nvPr/>
        </p:nvSpPr>
        <p:spPr>
          <a:xfrm>
            <a:off x="8466150" y="380956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3A0DFB"/>
                </a:solidFill>
              </a:rPr>
              <a:t>연결이 끊어져 있음</a:t>
            </a:r>
          </a:p>
        </p:txBody>
      </p:sp>
    </p:spTree>
    <p:extLst>
      <p:ext uri="{BB962C8B-B14F-4D97-AF65-F5344CB8AC3E}">
        <p14:creationId xmlns:p14="http://schemas.microsoft.com/office/powerpoint/2010/main" val="2764016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8226-CE93-2304-2C9C-F54C62EE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556471-3316-16B4-AC03-C06D33F64DA1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테이블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D9B15-BB4E-F586-76D3-680A33676582}"/>
              </a:ext>
            </a:extLst>
          </p:cNvPr>
          <p:cNvSpPr txBox="1"/>
          <p:nvPr/>
        </p:nvSpPr>
        <p:spPr>
          <a:xfrm>
            <a:off x="314744" y="773287"/>
            <a:ext cx="57685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CMD </a:t>
            </a:r>
            <a:r>
              <a:rPr lang="ko-KR" altLang="en-US" dirty="0"/>
              <a:t>창에서 </a:t>
            </a:r>
            <a:r>
              <a:rPr lang="en-US" altLang="ko-KR" dirty="0"/>
              <a:t>MySQL Start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New  module  </a:t>
            </a:r>
            <a:r>
              <a:rPr lang="en-US" altLang="ko-KR" dirty="0" err="1">
                <a:sym typeface="Wingdings" panose="05000000000000000000" pitchFamily="2" charset="2"/>
              </a:rPr>
              <a:t>kr.web.db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 err="1">
                <a:sym typeface="Wingdings" panose="05000000000000000000" pitchFamily="2" charset="2"/>
              </a:rPr>
              <a:t>member.sql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ED7441-D120-3C07-38A9-384ED63A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1" y="1231739"/>
            <a:ext cx="6078134" cy="8080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4C9EA1-60DC-7321-1C09-D0DCE829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62" y="2968483"/>
            <a:ext cx="9784712" cy="14862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09C5801-D929-D24B-875D-36BD2C4EC457}"/>
              </a:ext>
            </a:extLst>
          </p:cNvPr>
          <p:cNvSpPr/>
          <p:nvPr/>
        </p:nvSpPr>
        <p:spPr>
          <a:xfrm>
            <a:off x="5181601" y="3610708"/>
            <a:ext cx="1043354" cy="3295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F14E4D-32AA-B1C0-E4DD-2029EC7E9F76}"/>
              </a:ext>
            </a:extLst>
          </p:cNvPr>
          <p:cNvSpPr/>
          <p:nvPr/>
        </p:nvSpPr>
        <p:spPr>
          <a:xfrm>
            <a:off x="7303477" y="3610708"/>
            <a:ext cx="445477" cy="3295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0AB6456-2D69-123E-AF74-B8EFC292516F}"/>
              </a:ext>
            </a:extLst>
          </p:cNvPr>
          <p:cNvSpPr/>
          <p:nvPr/>
        </p:nvSpPr>
        <p:spPr>
          <a:xfrm>
            <a:off x="8604737" y="3610708"/>
            <a:ext cx="1910657" cy="3295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ADF161-C079-1FCB-FCFE-8E05CCAD59B5}"/>
              </a:ext>
            </a:extLst>
          </p:cNvPr>
          <p:cNvCxnSpPr>
            <a:cxnSpLocks/>
          </p:cNvCxnSpPr>
          <p:nvPr/>
        </p:nvCxnSpPr>
        <p:spPr>
          <a:xfrm flipH="1" flipV="1">
            <a:off x="5709138" y="3940226"/>
            <a:ext cx="738556" cy="98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698F71-5B65-E279-9168-D272A7D5529C}"/>
              </a:ext>
            </a:extLst>
          </p:cNvPr>
          <p:cNvCxnSpPr>
            <a:cxnSpLocks/>
          </p:cNvCxnSpPr>
          <p:nvPr/>
        </p:nvCxnSpPr>
        <p:spPr>
          <a:xfrm flipV="1">
            <a:off x="6447694" y="3940226"/>
            <a:ext cx="855783" cy="98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DFED2C-ACE3-50BB-C179-1BF7533E5473}"/>
              </a:ext>
            </a:extLst>
          </p:cNvPr>
          <p:cNvSpPr txBox="1"/>
          <p:nvPr/>
        </p:nvSpPr>
        <p:spPr>
          <a:xfrm>
            <a:off x="5486446" y="501410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선택해주면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A45B4C1-6009-6E3C-9DCA-7E13B995FBE2}"/>
              </a:ext>
            </a:extLst>
          </p:cNvPr>
          <p:cNvCxnSpPr>
            <a:cxnSpLocks/>
          </p:cNvCxnSpPr>
          <p:nvPr/>
        </p:nvCxnSpPr>
        <p:spPr>
          <a:xfrm flipV="1">
            <a:off x="7526215" y="3940226"/>
            <a:ext cx="1852247" cy="107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4F32F4-00B7-435C-BD10-F447620DE0B9}"/>
              </a:ext>
            </a:extLst>
          </p:cNvPr>
          <p:cNvSpPr txBox="1"/>
          <p:nvPr/>
        </p:nvSpPr>
        <p:spPr>
          <a:xfrm>
            <a:off x="1371600" y="394022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MySql_5.0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830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6AC2-1FCE-B768-9E5E-92F468DE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CF39F17-DC09-6E24-4790-3F33888CB807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테이블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C8E18-AB43-E343-84A4-4C2FBC0272E1}"/>
              </a:ext>
            </a:extLst>
          </p:cNvPr>
          <p:cNvSpPr txBox="1"/>
          <p:nvPr/>
        </p:nvSpPr>
        <p:spPr>
          <a:xfrm>
            <a:off x="314744" y="773287"/>
            <a:ext cx="291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CREATE TABEL member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4960CB-F59C-C370-BD7F-0C874267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23" y="1259413"/>
            <a:ext cx="8301800" cy="31340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61678-B61B-72A6-C72C-323BD3D76142}"/>
              </a:ext>
            </a:extLst>
          </p:cNvPr>
          <p:cNvSpPr txBox="1"/>
          <p:nvPr/>
        </p:nvSpPr>
        <p:spPr>
          <a:xfrm>
            <a:off x="314744" y="4627071"/>
            <a:ext cx="11616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위와 같이 입력하고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  <a:r>
              <a:rPr lang="ko-KR" altLang="en-US" u="sng" dirty="0">
                <a:solidFill>
                  <a:srgbClr val="3A0DFB"/>
                </a:solidFill>
                <a:sym typeface="Wingdings" panose="05000000000000000000" pitchFamily="2" charset="2"/>
              </a:rPr>
              <a:t>입력한 줄을 모두 선택한 후</a:t>
            </a:r>
            <a:r>
              <a:rPr lang="ko-KR" altLang="en-US" dirty="0">
                <a:sym typeface="Wingdings" panose="05000000000000000000" pitchFamily="2" charset="2"/>
              </a:rPr>
              <a:t> 마우스 오른쪽 버튼 누르고  </a:t>
            </a:r>
            <a:r>
              <a:rPr lang="en-US" altLang="ko-KR" dirty="0">
                <a:sym typeface="Wingdings" panose="05000000000000000000" pitchFamily="2" charset="2"/>
              </a:rPr>
              <a:t>Execute selected text 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하단에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CAC6CF-26E7-D1A0-1A28-8DD643DB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23" y="5273402"/>
            <a:ext cx="8036127" cy="1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2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286D5-53E6-54E4-B2C2-64754803E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7C8BE4-BCFC-674F-A483-9874F624B62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테이블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BB470-7C77-5558-6B75-3EC667D63269}"/>
              </a:ext>
            </a:extLst>
          </p:cNvPr>
          <p:cNvSpPr txBox="1"/>
          <p:nvPr/>
        </p:nvSpPr>
        <p:spPr>
          <a:xfrm>
            <a:off x="314744" y="773287"/>
            <a:ext cx="186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Table </a:t>
            </a:r>
            <a:r>
              <a:rPr lang="ko-KR" altLang="en-US" dirty="0"/>
              <a:t>값 입력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614EF-C106-6580-81B5-7EEF51C68014}"/>
              </a:ext>
            </a:extLst>
          </p:cNvPr>
          <p:cNvSpPr txBox="1"/>
          <p:nvPr/>
        </p:nvSpPr>
        <p:spPr>
          <a:xfrm>
            <a:off x="553915" y="1259414"/>
            <a:ext cx="1145229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member(id, password, name, age, email, phone) </a:t>
            </a:r>
          </a:p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 VALUES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'admin'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'1234'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김이박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50, 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'java@tmail.com'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'010-000-0000’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member;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2939B-CAF3-DA79-6F7B-C8867915D684}"/>
              </a:ext>
            </a:extLst>
          </p:cNvPr>
          <p:cNvSpPr txBox="1"/>
          <p:nvPr/>
        </p:nvSpPr>
        <p:spPr>
          <a:xfrm>
            <a:off x="314744" y="2693333"/>
            <a:ext cx="326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Execute selected text 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F1C3BD-A929-3B71-1641-FD08A1EA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3062664"/>
            <a:ext cx="8706184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5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D268B-C034-6CE3-700F-F1DDBB03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55B7C9-472D-53EB-5DD2-63FCAC5ACAFF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44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ko-KR" altLang="en-US" sz="44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3194190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E2AA7-A1D6-54E9-99C8-6D7D1FFCD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2EEABB-559E-0D78-54F7-871DD2084B5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E48757-3A9F-75AB-954D-183C3EF9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20" y="1850505"/>
            <a:ext cx="7630590" cy="23625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DC8C80-74E9-43A6-91A3-3EF7C0595724}"/>
              </a:ext>
            </a:extLst>
          </p:cNvPr>
          <p:cNvSpPr txBox="1"/>
          <p:nvPr/>
        </p:nvSpPr>
        <p:spPr>
          <a:xfrm>
            <a:off x="314744" y="773287"/>
            <a:ext cx="11068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</a:rPr>
              <a:t>File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New  Dynamic Web Project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- </a:t>
            </a:r>
            <a:r>
              <a:rPr lang="ko-KR" altLang="ko-KR" sz="1600" dirty="0" err="1">
                <a:latin typeface="+mn-ea"/>
              </a:rPr>
              <a:t>Java</a:t>
            </a:r>
            <a:r>
              <a:rPr lang="ko-KR" altLang="ko-KR" sz="1600" dirty="0">
                <a:latin typeface="+mn-ea"/>
              </a:rPr>
              <a:t> </a:t>
            </a:r>
            <a:r>
              <a:rPr lang="ko-KR" altLang="ko-KR" sz="1600" dirty="0" err="1">
                <a:latin typeface="+mn-ea"/>
              </a:rPr>
              <a:t>Perspective에서는</a:t>
            </a:r>
            <a:r>
              <a:rPr lang="ko-KR" altLang="ko-KR" sz="1600" dirty="0">
                <a:latin typeface="+mn-ea"/>
              </a:rPr>
              <a:t> Dynamic </a:t>
            </a:r>
            <a:r>
              <a:rPr lang="ko-KR" altLang="ko-KR" sz="1600" dirty="0" err="1">
                <a:latin typeface="+mn-ea"/>
              </a:rPr>
              <a:t>Web</a:t>
            </a:r>
            <a:r>
              <a:rPr lang="ko-KR" altLang="ko-KR" sz="1600" dirty="0">
                <a:latin typeface="+mn-ea"/>
              </a:rPr>
              <a:t> </a:t>
            </a:r>
            <a:r>
              <a:rPr lang="ko-KR" altLang="ko-KR" sz="1600" dirty="0" err="1">
                <a:latin typeface="+mn-ea"/>
              </a:rPr>
              <a:t>Project가</a:t>
            </a:r>
            <a:r>
              <a:rPr lang="ko-KR" altLang="ko-KR" sz="1600" dirty="0">
                <a:latin typeface="+mn-ea"/>
              </a:rPr>
              <a:t> 보이지 않</a:t>
            </a:r>
            <a:r>
              <a:rPr lang="ko-KR" altLang="en-US" sz="1600" dirty="0">
                <a:latin typeface="+mn-ea"/>
              </a:rPr>
              <a:t>으므로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ko-KR" sz="1600" dirty="0" err="1">
                <a:latin typeface="+mn-ea"/>
              </a:rPr>
              <a:t>Java</a:t>
            </a:r>
            <a:r>
              <a:rPr lang="ko-KR" altLang="ko-KR" sz="1600" dirty="0">
                <a:latin typeface="+mn-ea"/>
              </a:rPr>
              <a:t> EE </a:t>
            </a:r>
            <a:r>
              <a:rPr lang="ko-KR" altLang="ko-KR" sz="1600" dirty="0" err="1">
                <a:latin typeface="+mn-ea"/>
              </a:rPr>
              <a:t>Perspective로</a:t>
            </a:r>
            <a:r>
              <a:rPr lang="ko-KR" altLang="ko-KR" sz="1600" dirty="0">
                <a:latin typeface="+mn-ea"/>
              </a:rPr>
              <a:t> 전환해야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함</a:t>
            </a:r>
            <a:r>
              <a:rPr lang="en-US" altLang="ko-KR" sz="1600" dirty="0">
                <a:latin typeface="+mn-ea"/>
              </a:rPr>
              <a:t>.</a:t>
            </a:r>
            <a:endParaRPr lang="ko-KR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B8D3ED-13B2-6017-9F32-6E0EE0B7E3B0}"/>
              </a:ext>
            </a:extLst>
          </p:cNvPr>
          <p:cNvSpPr/>
          <p:nvPr/>
        </p:nvSpPr>
        <p:spPr>
          <a:xfrm>
            <a:off x="4407878" y="3587262"/>
            <a:ext cx="2098430" cy="3295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70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39D09-B922-73F4-3F19-54C78E70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7F03CF9-82CD-86F8-14CC-FF63DC0724A7}"/>
              </a:ext>
            </a:extLst>
          </p:cNvPr>
          <p:cNvSpPr/>
          <p:nvPr/>
        </p:nvSpPr>
        <p:spPr>
          <a:xfrm>
            <a:off x="0" y="-21802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430F3-3511-40B9-19A8-E25B213796D1}"/>
              </a:ext>
            </a:extLst>
          </p:cNvPr>
          <p:cNvSpPr txBox="1"/>
          <p:nvPr/>
        </p:nvSpPr>
        <p:spPr>
          <a:xfrm flipH="1">
            <a:off x="293368" y="885825"/>
            <a:ext cx="11346182" cy="326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eclipse Data Source Explorer </a:t>
            </a:r>
            <a:br>
              <a:rPr lang="en-US" altLang="ko-KR" dirty="0">
                <a:solidFill>
                  <a:srgbClr val="3A0DFB"/>
                </a:solidFill>
              </a:rPr>
            </a:br>
            <a:r>
              <a:rPr lang="en-US" altLang="ko-KR" dirty="0"/>
              <a:t>- default</a:t>
            </a:r>
            <a:r>
              <a:rPr lang="ko-KR" altLang="en-US" dirty="0"/>
              <a:t>로 있는 </a:t>
            </a:r>
            <a:r>
              <a:rPr lang="en-US" altLang="ko-KR" dirty="0"/>
              <a:t>Database </a:t>
            </a:r>
            <a:r>
              <a:rPr lang="ko-KR" altLang="en-US" dirty="0"/>
              <a:t>삭제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A0DFB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Data Source Explore </a:t>
            </a:r>
            <a:r>
              <a:rPr lang="ko-KR" altLang="en-US" dirty="0">
                <a:solidFill>
                  <a:srgbClr val="3A0DFB"/>
                </a:solidFill>
              </a:rPr>
              <a:t>메뉴가 보이지 않는다면</a:t>
            </a:r>
            <a:r>
              <a:rPr lang="en-US" altLang="ko-KR" dirty="0">
                <a:solidFill>
                  <a:srgbClr val="3A0DFB"/>
                </a:solidFill>
              </a:rPr>
              <a:t>?</a:t>
            </a:r>
            <a:br>
              <a:rPr lang="en-US" altLang="ko-KR" dirty="0">
                <a:solidFill>
                  <a:srgbClr val="3A0DFB"/>
                </a:solidFill>
              </a:rPr>
            </a:b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B71D83-4D57-919B-7FA1-6D88992F2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10" y="857250"/>
            <a:ext cx="5401429" cy="17337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2E02F8D-1573-3E0F-3293-5135F8BF4DE5}"/>
              </a:ext>
            </a:extLst>
          </p:cNvPr>
          <p:cNvSpPr/>
          <p:nvPr/>
        </p:nvSpPr>
        <p:spPr>
          <a:xfrm>
            <a:off x="6477000" y="1028700"/>
            <a:ext cx="1504950" cy="314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BD4A4D0-E0AF-0666-622C-A60C4B1B49B3}"/>
              </a:ext>
            </a:extLst>
          </p:cNvPr>
          <p:cNvSpPr/>
          <p:nvPr/>
        </p:nvSpPr>
        <p:spPr>
          <a:xfrm>
            <a:off x="4962525" y="1466850"/>
            <a:ext cx="1123950" cy="361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2CD2F-525A-8115-E796-3FCF6E42E188}"/>
              </a:ext>
            </a:extLst>
          </p:cNvPr>
          <p:cNvSpPr txBox="1"/>
          <p:nvPr/>
        </p:nvSpPr>
        <p:spPr>
          <a:xfrm>
            <a:off x="6086475" y="150932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3A0DFB"/>
                </a:solidFill>
              </a:rPr>
              <a:t>삭제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5EBE1-BC6F-4F8F-A879-9E6843B49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3464100"/>
            <a:ext cx="6489597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Explorer 뷰 다시 열기</a:t>
            </a:r>
          </a:p>
          <a:p>
            <a:pPr marL="176213" marR="0" lvl="0" indent="1762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상단 메뉴에서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Window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Show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Other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...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클릭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6213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팝업창에서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 Management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Source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Explorer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선택 →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 클릭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901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0C049-2801-8C10-1C60-B8825189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B4C36AA-79AD-232B-0DBA-44C2FBEEE147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017E2-B3DB-0E25-B20A-479E89B84640}"/>
              </a:ext>
            </a:extLst>
          </p:cNvPr>
          <p:cNvSpPr txBox="1"/>
          <p:nvPr/>
        </p:nvSpPr>
        <p:spPr>
          <a:xfrm>
            <a:off x="165916" y="713248"/>
            <a:ext cx="2885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</a:rPr>
              <a:t> Project name </a:t>
            </a:r>
            <a:r>
              <a:rPr lang="ko-KR" altLang="en-US" sz="1600" dirty="0">
                <a:latin typeface="+mn-ea"/>
              </a:rPr>
              <a:t>입력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4E0114-A415-D522-AD64-C99B04C50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05" y="1184028"/>
            <a:ext cx="5475091" cy="55736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CF6D6-8E6B-AC0C-6844-6F1AB85A1C27}"/>
              </a:ext>
            </a:extLst>
          </p:cNvPr>
          <p:cNvSpPr txBox="1"/>
          <p:nvPr/>
        </p:nvSpPr>
        <p:spPr>
          <a:xfrm>
            <a:off x="6006205" y="713248"/>
            <a:ext cx="2885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폴더 경로 확인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3F38DA4-AB7D-463D-A1AB-ED86F65FE6BA}"/>
              </a:ext>
            </a:extLst>
          </p:cNvPr>
          <p:cNvSpPr/>
          <p:nvPr/>
        </p:nvSpPr>
        <p:spPr>
          <a:xfrm>
            <a:off x="6006205" y="5351929"/>
            <a:ext cx="1117609" cy="59167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6D507-3DAC-4B0F-9E64-CE940271F2F2}"/>
              </a:ext>
            </a:extLst>
          </p:cNvPr>
          <p:cNvSpPr txBox="1"/>
          <p:nvPr/>
        </p:nvSpPr>
        <p:spPr>
          <a:xfrm>
            <a:off x="6320323" y="4688170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A0DFB"/>
                </a:solidFill>
              </a:rPr>
              <a:t>Class </a:t>
            </a:r>
            <a:r>
              <a:rPr lang="ko-KR" altLang="en-US" sz="1400" dirty="0">
                <a:solidFill>
                  <a:srgbClr val="3A0DFB"/>
                </a:solidFill>
              </a:rPr>
              <a:t>파일을 </a:t>
            </a:r>
            <a:r>
              <a:rPr lang="en-US" altLang="ko-KR" sz="1400" dirty="0">
                <a:solidFill>
                  <a:srgbClr val="3A0DFB"/>
                </a:solidFill>
              </a:rPr>
              <a:t>build </a:t>
            </a:r>
            <a:r>
              <a:rPr lang="ko-KR" altLang="en-US" sz="1400" dirty="0">
                <a:solidFill>
                  <a:srgbClr val="3A0DFB"/>
                </a:solidFill>
              </a:rPr>
              <a:t>폴더 아래 </a:t>
            </a:r>
            <a:endParaRPr lang="en-US" altLang="ko-KR" sz="1400" dirty="0">
              <a:solidFill>
                <a:srgbClr val="3A0DFB"/>
              </a:solidFill>
            </a:endParaRPr>
          </a:p>
          <a:p>
            <a:r>
              <a:rPr lang="en-US" altLang="ko-KR" sz="1400" dirty="0">
                <a:solidFill>
                  <a:srgbClr val="3A0DFB"/>
                </a:solidFill>
              </a:rPr>
              <a:t>classes </a:t>
            </a:r>
            <a:r>
              <a:rPr lang="ko-KR" altLang="en-US" sz="1400" dirty="0">
                <a:solidFill>
                  <a:srgbClr val="3A0DFB"/>
                </a:solidFill>
              </a:rPr>
              <a:t>폴더에서 관리한다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27C11D-2B85-4DBC-B11C-8BDB1115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82" y="1127272"/>
            <a:ext cx="4970043" cy="5573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9058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4B392-50DC-07D5-BFD0-F81176E7D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4FE2A48-CE3C-7711-C8B1-F99469A31EF2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03160-7B88-639A-371A-43CB4BBF4D8F}"/>
              </a:ext>
            </a:extLst>
          </p:cNvPr>
          <p:cNvSpPr txBox="1"/>
          <p:nvPr/>
        </p:nvSpPr>
        <p:spPr>
          <a:xfrm>
            <a:off x="343849" y="754280"/>
            <a:ext cx="2885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</a:rPr>
              <a:t>  Context </a:t>
            </a:r>
            <a:r>
              <a:rPr lang="ko-KR" altLang="en-US" sz="1600" dirty="0">
                <a:latin typeface="+mn-ea"/>
              </a:rPr>
              <a:t>경로 확인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BBE02D-B403-91B6-9A3D-E20BE2A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27" y="1266092"/>
            <a:ext cx="4971823" cy="53183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B67D28-6717-D76F-C2F7-EE90F059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71" y="1266092"/>
            <a:ext cx="4080214" cy="48209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6442BA-4CF6-F16F-6979-2C34BC95A8F6}"/>
              </a:ext>
            </a:extLst>
          </p:cNvPr>
          <p:cNvSpPr txBox="1"/>
          <p:nvPr/>
        </p:nvSpPr>
        <p:spPr>
          <a:xfrm>
            <a:off x="6096000" y="754280"/>
            <a:ext cx="2885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생성된 프로젝트 폴더 구조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CBC32-F830-4B14-966A-066C9FEE4B37}"/>
              </a:ext>
            </a:extLst>
          </p:cNvPr>
          <p:cNvSpPr txBox="1"/>
          <p:nvPr/>
        </p:nvSpPr>
        <p:spPr>
          <a:xfrm>
            <a:off x="806824" y="3563471"/>
            <a:ext cx="2653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Client </a:t>
            </a:r>
            <a:r>
              <a:rPr lang="ko-KR" altLang="en-US" sz="1600" b="1" dirty="0">
                <a:solidFill>
                  <a:srgbClr val="002060"/>
                </a:solidFill>
              </a:rPr>
              <a:t>요청 시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Context </a:t>
            </a:r>
            <a:r>
              <a:rPr lang="ko-KR" altLang="en-US" sz="1600" b="1" dirty="0">
                <a:solidFill>
                  <a:srgbClr val="002060"/>
                </a:solidFill>
              </a:rPr>
              <a:t>경로를 확인하고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</a:p>
          <a:p>
            <a:r>
              <a:rPr lang="ko-KR" altLang="en-US" sz="1600" b="1" dirty="0">
                <a:solidFill>
                  <a:srgbClr val="002060"/>
                </a:solidFill>
              </a:rPr>
              <a:t>웹 페이지를 </a:t>
            </a:r>
            <a:r>
              <a:rPr lang="ko-KR" altLang="en-US" sz="1600" b="1" dirty="0" err="1">
                <a:solidFill>
                  <a:srgbClr val="002060"/>
                </a:solidFill>
              </a:rPr>
              <a:t>찾아감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C299C2D-AD40-451E-AB14-4F13EDD1A778}"/>
              </a:ext>
            </a:extLst>
          </p:cNvPr>
          <p:cNvSpPr/>
          <p:nvPr/>
        </p:nvSpPr>
        <p:spPr>
          <a:xfrm>
            <a:off x="470647" y="2608729"/>
            <a:ext cx="2312894" cy="268941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59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4920E-F4A9-8223-80C8-413D88D63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B5AA77-4876-A72C-114A-5A58B0FBC26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Context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등록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8B15D-52FD-135F-BDEF-C74DB453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93" y="1366428"/>
            <a:ext cx="6935168" cy="45916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27956-B465-679A-28C6-A9EA8AE110FE}"/>
              </a:ext>
            </a:extLst>
          </p:cNvPr>
          <p:cNvSpPr txBox="1"/>
          <p:nvPr/>
        </p:nvSpPr>
        <p:spPr>
          <a:xfrm>
            <a:off x="314744" y="773287"/>
            <a:ext cx="1106836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하단 </a:t>
            </a:r>
            <a:r>
              <a:rPr lang="en-US" altLang="ko-KR" sz="1600" dirty="0">
                <a:latin typeface="+mn-ea"/>
              </a:rPr>
              <a:t>Server </a:t>
            </a:r>
            <a:r>
              <a:rPr lang="ko-KR" altLang="en-US" sz="1600" dirty="0">
                <a:latin typeface="+mn-ea"/>
              </a:rPr>
              <a:t>탭 아래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Tomcat v~~~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에서 마우스 오른쪽 버튼 클릭</a:t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38F6D2-F504-34FE-D279-3D73B5C228E0}"/>
              </a:ext>
            </a:extLst>
          </p:cNvPr>
          <p:cNvSpPr/>
          <p:nvPr/>
        </p:nvSpPr>
        <p:spPr>
          <a:xfrm>
            <a:off x="3441290" y="4572000"/>
            <a:ext cx="1406013" cy="353961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81838D-1969-0F47-5D50-B8D3F2D6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42" y="1366428"/>
            <a:ext cx="3714470" cy="39697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5290E1-34EE-FA4F-C818-C092FCCC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169" y="5739125"/>
            <a:ext cx="4295226" cy="1090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48380C-DCE6-A091-B024-74E14C034627}"/>
              </a:ext>
            </a:extLst>
          </p:cNvPr>
          <p:cNvSpPr txBox="1"/>
          <p:nvPr/>
        </p:nvSpPr>
        <p:spPr>
          <a:xfrm>
            <a:off x="7794169" y="5384332"/>
            <a:ext cx="3960215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+mn-ea"/>
              </a:rPr>
              <a:t> Servers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server.xml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에 자동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Context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가 추가됨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8054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C97E-109D-003B-AD2A-C35A780B7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6A93C16-0496-3D8D-2E6B-E4FC31500C8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index.html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D91E0F-52BC-D1B6-E12F-ADD90887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06" y="1344018"/>
            <a:ext cx="5753903" cy="4439270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33699-FE9B-5A4A-5A33-A5ECBDA69B96}"/>
              </a:ext>
            </a:extLst>
          </p:cNvPr>
          <p:cNvSpPr txBox="1"/>
          <p:nvPr/>
        </p:nvSpPr>
        <p:spPr>
          <a:xfrm>
            <a:off x="292156" y="765511"/>
            <a:ext cx="7858786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+mn-ea"/>
              </a:rPr>
              <a:t> webapp </a:t>
            </a:r>
            <a:r>
              <a:rPr lang="ko-KR" altLang="en-US" sz="1400" dirty="0">
                <a:latin typeface="+mn-ea"/>
              </a:rPr>
              <a:t>폴더에 </a:t>
            </a:r>
            <a:r>
              <a:rPr lang="en-US" altLang="ko-KR" sz="1400" dirty="0">
                <a:latin typeface="+mn-ea"/>
              </a:rPr>
              <a:t>index.html</a:t>
            </a:r>
            <a:r>
              <a:rPr lang="ko-KR" altLang="en-US" sz="1400" dirty="0">
                <a:latin typeface="+mn-ea"/>
              </a:rPr>
              <a:t>을 만들어보자</a:t>
            </a:r>
            <a:r>
              <a:rPr lang="en-US" altLang="ko-KR" sz="1400" dirty="0">
                <a:latin typeface="+mn-ea"/>
              </a:rPr>
              <a:t>.   webapp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New  HTML File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79A6CF-0581-9531-7144-A718C153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07" y="1344018"/>
            <a:ext cx="3377699" cy="31032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12B1C1-2B76-4449-905A-0EDE1300E52F}"/>
              </a:ext>
            </a:extLst>
          </p:cNvPr>
          <p:cNvCxnSpPr/>
          <p:nvPr/>
        </p:nvCxnSpPr>
        <p:spPr>
          <a:xfrm>
            <a:off x="1519518" y="3711388"/>
            <a:ext cx="96818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7DA5E2-0284-42A7-95F7-99A406BE3E20}"/>
              </a:ext>
            </a:extLst>
          </p:cNvPr>
          <p:cNvCxnSpPr/>
          <p:nvPr/>
        </p:nvCxnSpPr>
        <p:spPr>
          <a:xfrm>
            <a:off x="4482353" y="4805083"/>
            <a:ext cx="96818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193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737FC-F210-DE31-F933-DAC4893C7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EA8860-1AF7-AABF-A475-2E47584C3B0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index.html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8CA427-F956-DE6C-32C7-4EA6E4CC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07" y="1295667"/>
            <a:ext cx="2924583" cy="17052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EC6B33-78D7-AE6E-04E5-7714BF677481}"/>
              </a:ext>
            </a:extLst>
          </p:cNvPr>
          <p:cNvSpPr txBox="1"/>
          <p:nvPr/>
        </p:nvSpPr>
        <p:spPr>
          <a:xfrm>
            <a:off x="276001" y="789137"/>
            <a:ext cx="513174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+mn-ea"/>
              </a:rPr>
              <a:t> index.html </a:t>
            </a:r>
            <a:r>
              <a:rPr lang="ko-KR" altLang="en-US" sz="1400" dirty="0">
                <a:latin typeface="+mn-ea"/>
              </a:rPr>
              <a:t>에 내용 추가하고 클라이언트 접속해보자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8EC12D-A6B0-0F47-D7B6-DACA4E29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62" y="3857121"/>
            <a:ext cx="4877481" cy="16766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1B627-1E4D-B965-D0F6-80EEBA088EE5}"/>
              </a:ext>
            </a:extLst>
          </p:cNvPr>
          <p:cNvSpPr txBox="1"/>
          <p:nvPr/>
        </p:nvSpPr>
        <p:spPr>
          <a:xfrm>
            <a:off x="276001" y="3350591"/>
            <a:ext cx="513174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+mn-ea"/>
              </a:rPr>
              <a:t> localhost:8080/</a:t>
            </a:r>
            <a:r>
              <a:rPr lang="en-US" altLang="ko-KR" sz="1400" dirty="0" err="1">
                <a:latin typeface="+mn-ea"/>
              </a:rPr>
              <a:t>DynamicWEB</a:t>
            </a:r>
            <a:r>
              <a:rPr lang="en-US" altLang="ko-KR" sz="1400" dirty="0">
                <a:latin typeface="+mn-ea"/>
              </a:rPr>
              <a:t>/index.html</a:t>
            </a:r>
            <a:endParaRPr lang="en-US" altLang="ko-KR" sz="14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58565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62B00-33BC-0EC5-3B2B-B294D0D7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F818F1-1679-DC25-6EAC-B11E0172BAB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JSP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8C788-0751-DD91-D7D1-7AA73D587816}"/>
              </a:ext>
            </a:extLst>
          </p:cNvPr>
          <p:cNvSpPr txBox="1"/>
          <p:nvPr/>
        </p:nvSpPr>
        <p:spPr>
          <a:xfrm>
            <a:off x="276001" y="789137"/>
            <a:ext cx="9715164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+mn-ea"/>
              </a:rPr>
              <a:t> webapp</a:t>
            </a:r>
            <a:r>
              <a:rPr lang="ko-KR" altLang="en-US" sz="1400" dirty="0">
                <a:latin typeface="+mn-ea"/>
              </a:rPr>
              <a:t>폴더에 </a:t>
            </a:r>
            <a:r>
              <a:rPr lang="en-US" altLang="ko-KR" sz="1400" dirty="0" err="1">
                <a:latin typeface="+mn-ea"/>
              </a:rPr>
              <a:t>test.jsp</a:t>
            </a:r>
            <a:r>
              <a:rPr lang="ko-KR" altLang="en-US" sz="1400" dirty="0">
                <a:latin typeface="+mn-ea"/>
              </a:rPr>
              <a:t>파일을 만들어보자</a:t>
            </a:r>
            <a:r>
              <a:rPr lang="en-US" altLang="ko-KR" sz="1400" dirty="0">
                <a:latin typeface="+mn-ea"/>
              </a:rPr>
              <a:t>.  webapp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New  JSP File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89EC51-2F8C-BB6A-A085-FC395345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3" y="1472303"/>
            <a:ext cx="4497791" cy="43985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C2D6E9-018D-6382-565F-DC7ABBC7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35" y="1472303"/>
            <a:ext cx="4497791" cy="43783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C4DF43-FF6C-4742-B4F7-A39A71998D9F}"/>
              </a:ext>
            </a:extLst>
          </p:cNvPr>
          <p:cNvSpPr/>
          <p:nvPr/>
        </p:nvSpPr>
        <p:spPr>
          <a:xfrm>
            <a:off x="526493" y="4714132"/>
            <a:ext cx="1406013" cy="353961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A136E8-29E9-CAD3-6CAA-22867C189F92}"/>
              </a:ext>
            </a:extLst>
          </p:cNvPr>
          <p:cNvSpPr/>
          <p:nvPr/>
        </p:nvSpPr>
        <p:spPr>
          <a:xfrm>
            <a:off x="2359742" y="5447563"/>
            <a:ext cx="855874" cy="353961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49D5197-E863-0AEF-A9DA-FFE892AD8167}"/>
              </a:ext>
            </a:extLst>
          </p:cNvPr>
          <p:cNvSpPr/>
          <p:nvPr/>
        </p:nvSpPr>
        <p:spPr>
          <a:xfrm>
            <a:off x="5279923" y="2954158"/>
            <a:ext cx="216309" cy="865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EFB31DE-4146-6A93-205C-18F22AD70660}"/>
              </a:ext>
            </a:extLst>
          </p:cNvPr>
          <p:cNvSpPr/>
          <p:nvPr/>
        </p:nvSpPr>
        <p:spPr>
          <a:xfrm>
            <a:off x="8332836" y="5432814"/>
            <a:ext cx="948815" cy="353961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280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4CF2A-AA45-76F2-8AD4-E720A7C6D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2F6BD19-29FF-6FAD-667C-3060F02911E9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JSP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914FC-4ADB-5355-D2AE-53617CA23AE5}"/>
              </a:ext>
            </a:extLst>
          </p:cNvPr>
          <p:cNvSpPr txBox="1"/>
          <p:nvPr/>
        </p:nvSpPr>
        <p:spPr>
          <a:xfrm>
            <a:off x="187510" y="656492"/>
            <a:ext cx="513174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test.jsp</a:t>
            </a:r>
            <a:endParaRPr lang="en-US" altLang="ko-KR" sz="14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B1FC7-0359-C26F-2DB3-9DAFFE17CB41}"/>
              </a:ext>
            </a:extLst>
          </p:cNvPr>
          <p:cNvSpPr txBox="1"/>
          <p:nvPr/>
        </p:nvSpPr>
        <p:spPr>
          <a:xfrm>
            <a:off x="412955" y="1030377"/>
            <a:ext cx="7826477" cy="39703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&lt;%@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page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language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"java"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contentType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"text/html; charset=UTF-8"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pageEncoding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"UTF-8"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%&gt;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&lt;%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sum=0; </a:t>
            </a:r>
          </a:p>
          <a:p>
            <a:pPr>
              <a:buNone/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for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=1;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 1000;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++){</a:t>
            </a:r>
          </a:p>
          <a:p>
            <a:pPr>
              <a:buNone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sum +=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>
              <a:buNone/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%&gt;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DOCTYPE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html&gt;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meta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charset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"UTF-8"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Insert title here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결과값은 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&lt;%=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sum 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%&gt;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E6A79B-6D16-5E08-A696-A22087A6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0" y="5203648"/>
            <a:ext cx="4486901" cy="12479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4654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8EB6-DD8B-9903-1BE6-78449D2A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43C87-0651-CA6E-2994-C13396BAA95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730B9-6EA6-43AF-9369-F405551C5E07}"/>
              </a:ext>
            </a:extLst>
          </p:cNvPr>
          <p:cNvSpPr txBox="1"/>
          <p:nvPr/>
        </p:nvSpPr>
        <p:spPr>
          <a:xfrm>
            <a:off x="276001" y="748796"/>
            <a:ext cx="971516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Servlet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을 만들어보자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먼저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package  ( Java Resources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src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New  package )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 package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이름은 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kr.son.controller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300B84-3525-4147-9BFE-36EB281C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03" y="1781290"/>
            <a:ext cx="4896533" cy="46869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0037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8EB6-DD8B-9903-1BE6-78449D2A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43C87-0651-CA6E-2994-C13396BAA95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730B9-6EA6-43AF-9369-F405551C5E07}"/>
              </a:ext>
            </a:extLst>
          </p:cNvPr>
          <p:cNvSpPr txBox="1"/>
          <p:nvPr/>
        </p:nvSpPr>
        <p:spPr>
          <a:xfrm>
            <a:off x="276001" y="748796"/>
            <a:ext cx="971516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Servlet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을 만들어보자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 ( Java Resources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src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kr.son.controller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 New  Servlet )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 class name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은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FirstDynamic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105F1-0417-462D-89BC-DCA3A719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" y="1632445"/>
            <a:ext cx="4858428" cy="36200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6CFE2EA-0841-4A08-8A04-FBD0D6695C65}"/>
              </a:ext>
            </a:extLst>
          </p:cNvPr>
          <p:cNvSpPr/>
          <p:nvPr/>
        </p:nvSpPr>
        <p:spPr>
          <a:xfrm>
            <a:off x="2487706" y="4787154"/>
            <a:ext cx="1008529" cy="3630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647F8EC-51E2-4C9A-B6E0-AE4114319C00}"/>
              </a:ext>
            </a:extLst>
          </p:cNvPr>
          <p:cNvSpPr/>
          <p:nvPr/>
        </p:nvSpPr>
        <p:spPr>
          <a:xfrm>
            <a:off x="5674659" y="2998694"/>
            <a:ext cx="228600" cy="887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CA3A4C-6C88-44A8-8885-B1FD70EB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43" y="1547486"/>
            <a:ext cx="4906060" cy="467742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E97995C-DCC6-4EE8-AFAD-C6E29D501017}"/>
              </a:ext>
            </a:extLst>
          </p:cNvPr>
          <p:cNvCxnSpPr/>
          <p:nvPr/>
        </p:nvCxnSpPr>
        <p:spPr>
          <a:xfrm flipH="1">
            <a:off x="7126941" y="4182036"/>
            <a:ext cx="255494" cy="3227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FFB60B-2169-4A34-9B0E-6F9C80B11662}"/>
              </a:ext>
            </a:extLst>
          </p:cNvPr>
          <p:cNvSpPr txBox="1"/>
          <p:nvPr/>
        </p:nvSpPr>
        <p:spPr>
          <a:xfrm>
            <a:off x="7126941" y="387318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A0DFB"/>
                </a:solidFill>
              </a:rPr>
              <a:t>더블 클릭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87976FB-2CC0-4132-A215-65A55ABA8296}"/>
              </a:ext>
            </a:extLst>
          </p:cNvPr>
          <p:cNvCxnSpPr/>
          <p:nvPr/>
        </p:nvCxnSpPr>
        <p:spPr>
          <a:xfrm flipH="1">
            <a:off x="8328212" y="4867836"/>
            <a:ext cx="255494" cy="3227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F5465C-1A92-4877-87BE-8FB3649165B7}"/>
              </a:ext>
            </a:extLst>
          </p:cNvPr>
          <p:cNvSpPr txBox="1"/>
          <p:nvPr/>
        </p:nvSpPr>
        <p:spPr>
          <a:xfrm>
            <a:off x="8474730" y="45600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A0DFB"/>
                </a:solidFill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7CEEE-0362-410C-82FB-1DA718A3FD18}"/>
              </a:ext>
            </a:extLst>
          </p:cNvPr>
          <p:cNvSpPr txBox="1"/>
          <p:nvPr/>
        </p:nvSpPr>
        <p:spPr>
          <a:xfrm>
            <a:off x="5896536" y="6261170"/>
            <a:ext cx="6153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3A0DFB"/>
                </a:solidFill>
              </a:rPr>
              <a:t>클라이언트가 </a:t>
            </a:r>
            <a:r>
              <a:rPr lang="en-US" altLang="ko-KR" sz="1400" dirty="0">
                <a:solidFill>
                  <a:srgbClr val="3A0DFB"/>
                </a:solidFill>
              </a:rPr>
              <a:t>/start</a:t>
            </a:r>
            <a:r>
              <a:rPr lang="ko-KR" altLang="en-US" sz="1400" dirty="0">
                <a:solidFill>
                  <a:srgbClr val="3A0DFB"/>
                </a:solidFill>
              </a:rPr>
              <a:t>로 요청할 때 </a:t>
            </a:r>
            <a:r>
              <a:rPr lang="en-US" altLang="ko-KR" sz="1400" dirty="0">
                <a:solidFill>
                  <a:srgbClr val="3A0DFB"/>
                </a:solidFill>
              </a:rPr>
              <a:t>servlet</a:t>
            </a:r>
            <a:r>
              <a:rPr lang="ko-KR" altLang="en-US" sz="1400" dirty="0">
                <a:solidFill>
                  <a:srgbClr val="3A0DFB"/>
                </a:solidFill>
              </a:rPr>
              <a:t>을 실행하라고 </a:t>
            </a:r>
            <a:r>
              <a:rPr lang="en-US" altLang="ko-KR" sz="1400" dirty="0">
                <a:solidFill>
                  <a:srgbClr val="3A0DFB"/>
                </a:solidFill>
              </a:rPr>
              <a:t>mapping</a:t>
            </a:r>
            <a:r>
              <a:rPr lang="ko-KR" altLang="en-US" sz="1400" dirty="0">
                <a:solidFill>
                  <a:srgbClr val="3A0DFB"/>
                </a:solidFill>
              </a:rPr>
              <a:t> 하는 것임</a:t>
            </a:r>
            <a:endParaRPr lang="en-US" altLang="ko-KR" sz="1400" dirty="0">
              <a:solidFill>
                <a:srgbClr val="3A0DFB"/>
              </a:solidFill>
            </a:endParaRPr>
          </a:p>
          <a:p>
            <a:r>
              <a:rPr lang="en-US" altLang="ko-KR" sz="1400" dirty="0">
                <a:solidFill>
                  <a:srgbClr val="3A0DFB"/>
                </a:solidFill>
              </a:rPr>
              <a:t>web.xml</a:t>
            </a:r>
            <a:r>
              <a:rPr lang="ko-KR" altLang="en-US" sz="1400" dirty="0">
                <a:solidFill>
                  <a:srgbClr val="3A0DFB"/>
                </a:solidFill>
              </a:rPr>
              <a:t> 에 별도로 </a:t>
            </a:r>
            <a:r>
              <a:rPr lang="en-US" altLang="ko-KR" sz="1400" dirty="0">
                <a:solidFill>
                  <a:srgbClr val="3A0DFB"/>
                </a:solidFill>
              </a:rPr>
              <a:t>mapping</a:t>
            </a:r>
            <a:r>
              <a:rPr lang="ko-KR" altLang="en-US" sz="1400" dirty="0">
                <a:solidFill>
                  <a:srgbClr val="3A0DFB"/>
                </a:solidFill>
              </a:rPr>
              <a:t>을 걸어줄 필요가 없음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B837722-E7DE-4E0B-A11A-039A8DC3A8FE}"/>
              </a:ext>
            </a:extLst>
          </p:cNvPr>
          <p:cNvSpPr/>
          <p:nvPr/>
        </p:nvSpPr>
        <p:spPr>
          <a:xfrm>
            <a:off x="8328213" y="5810635"/>
            <a:ext cx="936812" cy="29856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340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8EB6-DD8B-9903-1BE6-78449D2A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43C87-0651-CA6E-2994-C13396BAA95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730B9-6EA6-43AF-9369-F405551C5E07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doGet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doPost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가 선택되어 있다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이것을 삭제하고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service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를 클릭하자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3F5E51-574D-43B5-8BBC-0A3B448B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60" y="1412724"/>
            <a:ext cx="4953691" cy="4696480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ACA4EB7-723E-484A-AC8E-36BCE1AD330B}"/>
              </a:ext>
            </a:extLst>
          </p:cNvPr>
          <p:cNvSpPr/>
          <p:nvPr/>
        </p:nvSpPr>
        <p:spPr>
          <a:xfrm>
            <a:off x="1976718" y="4827494"/>
            <a:ext cx="201757" cy="94130"/>
          </a:xfrm>
          <a:custGeom>
            <a:avLst/>
            <a:gdLst>
              <a:gd name="connsiteX0" fmla="*/ 0 w 201757"/>
              <a:gd name="connsiteY0" fmla="*/ 0 h 94130"/>
              <a:gd name="connsiteX1" fmla="*/ 67235 w 201757"/>
              <a:gd name="connsiteY1" fmla="*/ 53788 h 94130"/>
              <a:gd name="connsiteX2" fmla="*/ 107576 w 201757"/>
              <a:gd name="connsiteY2" fmla="*/ 94130 h 94130"/>
              <a:gd name="connsiteX3" fmla="*/ 161364 w 201757"/>
              <a:gd name="connsiteY3" fmla="*/ 53788 h 94130"/>
              <a:gd name="connsiteX4" fmla="*/ 201706 w 201757"/>
              <a:gd name="connsiteY4" fmla="*/ 0 h 9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57" h="94130">
                <a:moveTo>
                  <a:pt x="0" y="0"/>
                </a:moveTo>
                <a:cubicBezTo>
                  <a:pt x="22412" y="17929"/>
                  <a:pt x="45635" y="34888"/>
                  <a:pt x="67235" y="53788"/>
                </a:cubicBezTo>
                <a:cubicBezTo>
                  <a:pt x="81547" y="66311"/>
                  <a:pt x="88559" y="94130"/>
                  <a:pt x="107576" y="94130"/>
                </a:cubicBezTo>
                <a:cubicBezTo>
                  <a:pt x="129988" y="94130"/>
                  <a:pt x="144348" y="68373"/>
                  <a:pt x="161364" y="53788"/>
                </a:cubicBezTo>
                <a:cubicBezTo>
                  <a:pt x="204876" y="16492"/>
                  <a:pt x="201706" y="30999"/>
                  <a:pt x="201706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F9D464-D224-47D4-B0CC-1E7D8906B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12" y="1479408"/>
            <a:ext cx="4906060" cy="46297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7817EA2-8EEF-4DFB-B0C2-42F8BA7AADC5}"/>
              </a:ext>
            </a:extLst>
          </p:cNvPr>
          <p:cNvSpPr/>
          <p:nvPr/>
        </p:nvSpPr>
        <p:spPr>
          <a:xfrm>
            <a:off x="5916706" y="3012141"/>
            <a:ext cx="322729" cy="847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E0FD74-264A-4C05-A000-CE181DCC76FB}"/>
              </a:ext>
            </a:extLst>
          </p:cNvPr>
          <p:cNvSpPr txBox="1"/>
          <p:nvPr/>
        </p:nvSpPr>
        <p:spPr>
          <a:xfrm>
            <a:off x="510988" y="6400800"/>
            <a:ext cx="6892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en-US" altLang="ko-KR" sz="1400" dirty="0" err="1"/>
              <a:t>doGet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doPost</a:t>
            </a:r>
            <a:r>
              <a:rPr lang="en-US" altLang="ko-KR" sz="1400" dirty="0"/>
              <a:t> </a:t>
            </a:r>
            <a:r>
              <a:rPr lang="ko-KR" altLang="en-US" sz="1400" dirty="0"/>
              <a:t>는 </a:t>
            </a:r>
            <a:r>
              <a:rPr lang="en-US" altLang="ko-KR" sz="1400" dirty="0"/>
              <a:t>Service</a:t>
            </a:r>
            <a:r>
              <a:rPr lang="ko-KR" altLang="en-US" sz="1400" dirty="0"/>
              <a:t>에 의해 호출되는 </a:t>
            </a:r>
            <a:r>
              <a:rPr lang="en-US" altLang="ko-KR" sz="1400" dirty="0"/>
              <a:t>method, </a:t>
            </a:r>
            <a:r>
              <a:rPr lang="ko-KR" altLang="en-US" sz="1400" dirty="0"/>
              <a:t>개별로 제어할 것인가의 차이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0739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39D09-B922-73F4-3F19-54C78E70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7F03CF9-82CD-86F8-14CC-FF63DC0724A7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430F3-3511-40B9-19A8-E25B213796D1}"/>
              </a:ext>
            </a:extLst>
          </p:cNvPr>
          <p:cNvSpPr txBox="1"/>
          <p:nvPr/>
        </p:nvSpPr>
        <p:spPr>
          <a:xfrm flipH="1">
            <a:off x="293368" y="885825"/>
            <a:ext cx="11346182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eclipse </a:t>
            </a:r>
            <a:r>
              <a:rPr lang="ko-KR" altLang="en-US" dirty="0">
                <a:solidFill>
                  <a:srgbClr val="3A0DFB"/>
                </a:solidFill>
              </a:rPr>
              <a:t>에서 </a:t>
            </a:r>
            <a:r>
              <a:rPr lang="en-US" altLang="ko-KR" dirty="0">
                <a:solidFill>
                  <a:srgbClr val="3A0DFB"/>
                </a:solidFill>
              </a:rPr>
              <a:t>Database </a:t>
            </a:r>
            <a:r>
              <a:rPr lang="ko-KR" altLang="en-US" dirty="0">
                <a:solidFill>
                  <a:srgbClr val="3A0DFB"/>
                </a:solidFill>
              </a:rPr>
              <a:t>연결하기 위해서는 </a:t>
            </a:r>
            <a:r>
              <a:rPr lang="en-US" altLang="ko-KR" dirty="0">
                <a:solidFill>
                  <a:srgbClr val="3A0DFB"/>
                </a:solidFill>
              </a:rPr>
              <a:t>Driver</a:t>
            </a:r>
            <a:r>
              <a:rPr lang="ko-KR" altLang="en-US" dirty="0">
                <a:solidFill>
                  <a:srgbClr val="3A0DFB"/>
                </a:solidFill>
              </a:rPr>
              <a:t>가 필요</a:t>
            </a:r>
            <a:br>
              <a:rPr lang="en-US" altLang="ko-KR" dirty="0">
                <a:solidFill>
                  <a:srgbClr val="3A0DFB"/>
                </a:solidFill>
              </a:rPr>
            </a:br>
            <a:r>
              <a:rPr lang="en-US" altLang="ko-KR" dirty="0"/>
              <a:t>- C:\eGovFrame-4.2.0\maven\repository\mysql\mysql-connector-java\8.0.29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3FA16E-7A5A-5C9D-F410-40584876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69" y="1910143"/>
            <a:ext cx="4861710" cy="35485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7311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8EB6-DD8B-9903-1BE6-78449D2A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43C87-0651-CA6E-2994-C13396BAA95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 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자동 생성된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코드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BB1287-7327-41D6-B1A4-D8F000CB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8" y="861455"/>
            <a:ext cx="11387593" cy="513508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4DA9D4-CB5D-48FA-84CB-01C11631EFCA}"/>
              </a:ext>
            </a:extLst>
          </p:cNvPr>
          <p:cNvCxnSpPr/>
          <p:nvPr/>
        </p:nvCxnSpPr>
        <p:spPr>
          <a:xfrm flipH="1">
            <a:off x="2501153" y="1855694"/>
            <a:ext cx="793376" cy="309282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17374F-D0FA-414B-AAA8-BB2633621612}"/>
              </a:ext>
            </a:extLst>
          </p:cNvPr>
          <p:cNvSpPr txBox="1"/>
          <p:nvPr/>
        </p:nvSpPr>
        <p:spPr>
          <a:xfrm>
            <a:off x="3133165" y="1459467"/>
            <a:ext cx="24304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A0DFB"/>
                </a:solidFill>
              </a:rPr>
              <a:t>mapping</a:t>
            </a:r>
            <a:r>
              <a:rPr lang="ko-KR" altLang="en-US" dirty="0">
                <a:solidFill>
                  <a:srgbClr val="3A0DFB"/>
                </a:solidFill>
              </a:rPr>
              <a:t>이 되어 있음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6948C3A-A0AA-44D2-91FD-B53AF6C498E2}"/>
              </a:ext>
            </a:extLst>
          </p:cNvPr>
          <p:cNvCxnSpPr>
            <a:cxnSpLocks/>
          </p:cNvCxnSpPr>
          <p:nvPr/>
        </p:nvCxnSpPr>
        <p:spPr>
          <a:xfrm flipH="1" flipV="1">
            <a:off x="1201270" y="5316070"/>
            <a:ext cx="735106" cy="412377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BD4D45-AFC4-4D3C-BCBF-288A0EB9910B}"/>
              </a:ext>
            </a:extLst>
          </p:cNvPr>
          <p:cNvSpPr txBox="1"/>
          <p:nvPr/>
        </p:nvSpPr>
        <p:spPr>
          <a:xfrm>
            <a:off x="2079292" y="5569322"/>
            <a:ext cx="266130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A0DFB"/>
                </a:solidFill>
              </a:rPr>
              <a:t>사용자 코드는 여기에 </a:t>
            </a:r>
            <a:r>
              <a:rPr lang="en-US" altLang="ko-KR" dirty="0">
                <a:solidFill>
                  <a:srgbClr val="3A0DFB"/>
                </a:solidFill>
              </a:rPr>
              <a:t>…</a:t>
            </a:r>
            <a:endParaRPr lang="ko-KR" altLang="en-US" dirty="0">
              <a:solidFill>
                <a:srgbClr val="3A0D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512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8EB6-DD8B-9903-1BE6-78449D2A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43C87-0651-CA6E-2994-C13396BAA95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  coding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48710-AEB1-4A4D-A9FD-C96BF4E93F68}"/>
              </a:ext>
            </a:extLst>
          </p:cNvPr>
          <p:cNvSpPr txBox="1"/>
          <p:nvPr/>
        </p:nvSpPr>
        <p:spPr>
          <a:xfrm>
            <a:off x="105335" y="875036"/>
            <a:ext cx="11981330" cy="3908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service(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ServletException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1" dirty="0">
                <a:solidFill>
                  <a:srgbClr val="7F9FB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Auto-generated method stub</a:t>
            </a:r>
            <a:endParaRPr lang="en-US" altLang="ko-KR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10000;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.setContentType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html;charset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=UTF-8"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인코딩 설정</a:t>
            </a:r>
            <a:endParaRPr lang="ko-KR" alt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PrintWriter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.getWriter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"&lt;html&gt;"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"&lt;body&gt;"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"&lt;h1&gt; </a:t>
            </a:r>
            <a:r>
              <a:rPr lang="ko-KR" alt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합계는 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"&lt;/h1&gt;"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"&lt;/body&gt;"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"&lt;/html&gt;"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C5D0C-A0B8-41E7-8945-ABEB23770C7A}"/>
              </a:ext>
            </a:extLst>
          </p:cNvPr>
          <p:cNvSpPr txBox="1"/>
          <p:nvPr/>
        </p:nvSpPr>
        <p:spPr>
          <a:xfrm>
            <a:off x="105335" y="500234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Server start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3EC5C-FC37-4BD5-AB65-F4A8F8FC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44" y="5047216"/>
            <a:ext cx="6176063" cy="15821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59552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E4B45-038A-9D5F-C735-8CE2D19A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0C1438-E57E-A107-E94E-57383128CB3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java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내부에서 코딩하는 건 매우 불편하다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4D5F-802F-489E-8F70-ABFFEB580FBF}"/>
              </a:ext>
            </a:extLst>
          </p:cNvPr>
          <p:cNvSpPr txBox="1"/>
          <p:nvPr/>
        </p:nvSpPr>
        <p:spPr>
          <a:xfrm>
            <a:off x="105335" y="875036"/>
            <a:ext cx="11981330" cy="57724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service(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ServletException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1" dirty="0">
                <a:solidFill>
                  <a:srgbClr val="7F9FB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Auto-generated method stub</a:t>
            </a:r>
            <a:endParaRPr lang="en-US" altLang="ko-KR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10000;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.setContentType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html;charset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=UTF-8"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인코딩 설정</a:t>
            </a:r>
            <a:endParaRPr lang="ko-KR" alt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PrintWriter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.getWriter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"&lt;html&gt;"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"&lt;body&gt;"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"&lt;h1&gt; </a:t>
            </a:r>
            <a:r>
              <a:rPr lang="ko-KR" alt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합계는 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"&lt;/h1&gt;"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"&lt;/body&gt;"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"&lt;/html&gt;"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E1C0DA65-C055-4ECC-94A8-B73DA76C7B00}"/>
              </a:ext>
            </a:extLst>
          </p:cNvPr>
          <p:cNvSpPr/>
          <p:nvPr/>
        </p:nvSpPr>
        <p:spPr>
          <a:xfrm>
            <a:off x="4693024" y="1801906"/>
            <a:ext cx="268941" cy="1223682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2E609A49-19EF-4BB3-A178-2CA9C6A6FB8D}"/>
              </a:ext>
            </a:extLst>
          </p:cNvPr>
          <p:cNvSpPr/>
          <p:nvPr/>
        </p:nvSpPr>
        <p:spPr>
          <a:xfrm>
            <a:off x="7709647" y="3428999"/>
            <a:ext cx="143435" cy="272975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A19C1-E751-49B8-AACF-A97C85DD91E5}"/>
              </a:ext>
            </a:extLst>
          </p:cNvPr>
          <p:cNvSpPr txBox="1"/>
          <p:nvPr/>
        </p:nvSpPr>
        <p:spPr>
          <a:xfrm>
            <a:off x="5450541" y="2111188"/>
            <a:ext cx="3711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A0DFB"/>
                </a:solidFill>
              </a:rPr>
              <a:t>이건 </a:t>
            </a:r>
            <a:r>
              <a:rPr lang="en-US" altLang="ko-KR" sz="2800" dirty="0">
                <a:solidFill>
                  <a:srgbClr val="3A0DFB"/>
                </a:solidFill>
              </a:rPr>
              <a:t>Model</a:t>
            </a:r>
            <a:r>
              <a:rPr lang="ko-KR" altLang="en-US" sz="2800" dirty="0">
                <a:solidFill>
                  <a:srgbClr val="3A0DFB"/>
                </a:solidFill>
              </a:rPr>
              <a:t>로 </a:t>
            </a:r>
            <a:r>
              <a:rPr lang="ko-KR" altLang="en-US" sz="2800" dirty="0" err="1">
                <a:solidFill>
                  <a:srgbClr val="3A0DFB"/>
                </a:solidFill>
              </a:rPr>
              <a:t>빼주고</a:t>
            </a:r>
            <a:r>
              <a:rPr lang="en-US" altLang="ko-KR" sz="2800" dirty="0">
                <a:solidFill>
                  <a:srgbClr val="3A0DFB"/>
                </a:solidFill>
              </a:rPr>
              <a:t>,</a:t>
            </a:r>
            <a:endParaRPr lang="ko-KR" altLang="en-US" sz="2800" dirty="0">
              <a:solidFill>
                <a:srgbClr val="3A0DF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D072-5129-47D5-B836-0F973478DE60}"/>
              </a:ext>
            </a:extLst>
          </p:cNvPr>
          <p:cNvSpPr txBox="1"/>
          <p:nvPr/>
        </p:nvSpPr>
        <p:spPr>
          <a:xfrm>
            <a:off x="8114237" y="4532265"/>
            <a:ext cx="3443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A0DFB"/>
                </a:solidFill>
              </a:rPr>
              <a:t>이건 </a:t>
            </a:r>
            <a:r>
              <a:rPr lang="en-US" altLang="ko-KR" sz="2800" dirty="0">
                <a:solidFill>
                  <a:srgbClr val="3A0DFB"/>
                </a:solidFill>
              </a:rPr>
              <a:t>View</a:t>
            </a:r>
            <a:r>
              <a:rPr lang="ko-KR" altLang="en-US" sz="2800" dirty="0">
                <a:solidFill>
                  <a:srgbClr val="3A0DFB"/>
                </a:solidFill>
              </a:rPr>
              <a:t>로 </a:t>
            </a:r>
            <a:r>
              <a:rPr lang="ko-KR" altLang="en-US" sz="2800" dirty="0" err="1">
                <a:solidFill>
                  <a:srgbClr val="3A0DFB"/>
                </a:solidFill>
              </a:rPr>
              <a:t>빼준다</a:t>
            </a:r>
            <a:r>
              <a:rPr lang="en-US" altLang="ko-KR" sz="2800" dirty="0">
                <a:solidFill>
                  <a:srgbClr val="3A0DFB"/>
                </a:solidFill>
              </a:rPr>
              <a:t>.</a:t>
            </a:r>
            <a:endParaRPr lang="ko-KR" altLang="en-US" sz="2800" dirty="0">
              <a:solidFill>
                <a:srgbClr val="3A0D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084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-1"/>
            <a:ext cx="12192000" cy="392654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54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5813189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방식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FA83846-3509-4EE1-AD90-E322B0E77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81739"/>
              </p:ext>
            </p:extLst>
          </p:nvPr>
        </p:nvGraphicFramePr>
        <p:xfrm>
          <a:off x="165846" y="1051009"/>
          <a:ext cx="11667564" cy="453784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16891">
                  <a:extLst>
                    <a:ext uri="{9D8B030D-6E8A-4147-A177-3AD203B41FA5}">
                      <a16:colId xmlns:a16="http://schemas.microsoft.com/office/drawing/2014/main" val="4047952459"/>
                    </a:ext>
                  </a:extLst>
                </a:gridCol>
                <a:gridCol w="2916891">
                  <a:extLst>
                    <a:ext uri="{9D8B030D-6E8A-4147-A177-3AD203B41FA5}">
                      <a16:colId xmlns:a16="http://schemas.microsoft.com/office/drawing/2014/main" val="2329534806"/>
                    </a:ext>
                  </a:extLst>
                </a:gridCol>
                <a:gridCol w="2916891">
                  <a:extLst>
                    <a:ext uri="{9D8B030D-6E8A-4147-A177-3AD203B41FA5}">
                      <a16:colId xmlns:a16="http://schemas.microsoft.com/office/drawing/2014/main" val="2035018541"/>
                    </a:ext>
                  </a:extLst>
                </a:gridCol>
                <a:gridCol w="2916891">
                  <a:extLst>
                    <a:ext uri="{9D8B030D-6E8A-4147-A177-3AD203B41FA5}">
                      <a16:colId xmlns:a16="http://schemas.microsoft.com/office/drawing/2014/main" val="1943590308"/>
                    </a:ext>
                  </a:extLst>
                </a:gridCol>
              </a:tblGrid>
              <a:tr h="53762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배포 방식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장점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+mn-ea"/>
                          <a:ea typeface="+mn-ea"/>
                        </a:rPr>
                        <a:t>단점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사용 환경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39836"/>
                  </a:ext>
                </a:extLst>
              </a:tr>
              <a:tr h="537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WAR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파일 수동 배포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(Web Archive)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단순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표준화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수동 배포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자동화 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전통적 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50793"/>
                  </a:ext>
                </a:extLst>
              </a:tr>
              <a:tr h="94084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ea"/>
                          <a:ea typeface="+mn-ea"/>
                        </a:rPr>
                        <a:t>Eclipse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서버 실행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빠른 테스트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Eclipse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연동 쉬움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운영에 부적합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개발용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587387"/>
                  </a:ext>
                </a:extLst>
              </a:tr>
              <a:tr h="53762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ea"/>
                          <a:ea typeface="+mn-ea"/>
                        </a:rPr>
                        <a:t>CI/CD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자동 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자동화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협업 적합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초기 세팅 복잡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팀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운영 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932261"/>
                  </a:ext>
                </a:extLst>
              </a:tr>
              <a:tr h="9408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Spring Boot JAR</a:t>
                      </a:r>
                    </a:p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(Java </a:t>
                      </a:r>
                      <a:r>
                        <a:rPr lang="en-US" dirty="0" err="1">
                          <a:latin typeface="+mn-ea"/>
                          <a:ea typeface="+mn-ea"/>
                        </a:rPr>
                        <a:t>ARchive</a:t>
                      </a:r>
                      <a:r>
                        <a:rPr lang="en-US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독립 실행 가능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톰캣 내장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Tomcat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커스터마이징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 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ea"/>
                          <a:ea typeface="+mn-ea"/>
                        </a:rPr>
                        <a:t>Spring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919489"/>
                  </a:ext>
                </a:extLst>
              </a:tr>
              <a:tr h="94084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ea"/>
                          <a:ea typeface="+mn-ea"/>
                        </a:rPr>
                        <a:t>Docker/K8s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이식성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확장성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클라우드 적합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설정 복잡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dirty="0">
                          <a:latin typeface="+mn-ea"/>
                          <a:ea typeface="+mn-ea"/>
                        </a:rPr>
                        <a:t>DevOps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61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1664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B4B2F3-851C-4F72-BD54-B809E16E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10" y="1255124"/>
            <a:ext cx="5630061" cy="39534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C51FA-D59D-4441-9A1F-60B154539C44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Project name  Export  WAR file</a:t>
            </a:r>
          </a:p>
        </p:txBody>
      </p:sp>
    </p:spTree>
    <p:extLst>
      <p:ext uri="{BB962C8B-B14F-4D97-AF65-F5344CB8AC3E}">
        <p14:creationId xmlns:p14="http://schemas.microsoft.com/office/powerpoint/2010/main" val="2588598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C51FA-D59D-4441-9A1F-60B154539C44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소스 파일까지 함께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Export, Overwrite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도 함께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~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82C3C8-AE10-4FE7-84F8-3A2DDC49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54" y="1244397"/>
            <a:ext cx="5549823" cy="463196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37521D-51E1-4EF1-B163-4401F301FC63}"/>
              </a:ext>
            </a:extLst>
          </p:cNvPr>
          <p:cNvSpPr/>
          <p:nvPr/>
        </p:nvSpPr>
        <p:spPr>
          <a:xfrm>
            <a:off x="764221" y="4034118"/>
            <a:ext cx="1656250" cy="605118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456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C51FA-D59D-4441-9A1F-60B154539C44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저장 경로 설정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3D54AB-F855-490F-9093-69C4BD32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95" y="1255124"/>
            <a:ext cx="6206473" cy="44464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EE7BEB-C4BC-487A-8072-9943B2C2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67" y="2804226"/>
            <a:ext cx="4572638" cy="2829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B8C8DF-1034-4813-AE89-E664E9562DA5}"/>
              </a:ext>
            </a:extLst>
          </p:cNvPr>
          <p:cNvSpPr/>
          <p:nvPr/>
        </p:nvSpPr>
        <p:spPr>
          <a:xfrm>
            <a:off x="9383786" y="5029200"/>
            <a:ext cx="1629355" cy="349624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14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C51FA-D59D-4441-9A1F-60B154539C44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eclipse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DynamicWEB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을 삭제하고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Import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해보자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71710-A4EB-482F-BFB6-6C685176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3" y="1255124"/>
            <a:ext cx="6258798" cy="281026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DEE9BD-CC21-4CE2-9490-B8370F0D7501}"/>
              </a:ext>
            </a:extLst>
          </p:cNvPr>
          <p:cNvCxnSpPr>
            <a:cxnSpLocks/>
          </p:cNvCxnSpPr>
          <p:nvPr/>
        </p:nvCxnSpPr>
        <p:spPr>
          <a:xfrm flipH="1">
            <a:off x="4935071" y="1788459"/>
            <a:ext cx="2259105" cy="497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A7BCC7-EE20-47C0-B60E-00B5BAC32C70}"/>
              </a:ext>
            </a:extLst>
          </p:cNvPr>
          <p:cNvSpPr txBox="1"/>
          <p:nvPr/>
        </p:nvSpPr>
        <p:spPr>
          <a:xfrm>
            <a:off x="7382435" y="1465293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하드디스크 원본 코드까지 </a:t>
            </a:r>
            <a:endParaRPr lang="en-US" altLang="ko-KR" dirty="0"/>
          </a:p>
          <a:p>
            <a:r>
              <a:rPr lang="ko-KR" altLang="en-US" dirty="0"/>
              <a:t>모두 삭제됨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F26FE63-784D-4DB0-8832-469709398714}"/>
              </a:ext>
            </a:extLst>
          </p:cNvPr>
          <p:cNvCxnSpPr>
            <a:cxnSpLocks/>
          </p:cNvCxnSpPr>
          <p:nvPr/>
        </p:nvCxnSpPr>
        <p:spPr>
          <a:xfrm flipH="1">
            <a:off x="5423649" y="3429000"/>
            <a:ext cx="345139" cy="2487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3808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57CFC-C1F2-4737-A665-B9A5954F73D3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Import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해보자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2C9A01-E73F-4F55-81FD-54773542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08" y="1295465"/>
            <a:ext cx="5315692" cy="50013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5951B01-E53D-4B4A-9112-DBFA01C6545B}"/>
              </a:ext>
            </a:extLst>
          </p:cNvPr>
          <p:cNvCxnSpPr>
            <a:cxnSpLocks/>
          </p:cNvCxnSpPr>
          <p:nvPr/>
        </p:nvCxnSpPr>
        <p:spPr>
          <a:xfrm flipH="1">
            <a:off x="945780" y="1976718"/>
            <a:ext cx="667867" cy="208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975450-99B6-4373-91C8-F6BAE9A48A7E}"/>
              </a:ext>
            </a:extLst>
          </p:cNvPr>
          <p:cNvSpPr txBox="1"/>
          <p:nvPr/>
        </p:nvSpPr>
        <p:spPr>
          <a:xfrm>
            <a:off x="1613647" y="1792052"/>
            <a:ext cx="275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A0DFB"/>
                </a:solidFill>
                <a:latin typeface="+mn-ea"/>
              </a:rPr>
              <a:t>마우스 </a:t>
            </a:r>
            <a:r>
              <a:rPr lang="ko-KR" altLang="en-US" dirty="0" err="1">
                <a:solidFill>
                  <a:srgbClr val="3A0DFB"/>
                </a:solidFill>
                <a:latin typeface="+mn-ea"/>
              </a:rPr>
              <a:t>우클릭</a:t>
            </a:r>
            <a:r>
              <a:rPr lang="ko-KR" altLang="en-US" dirty="0">
                <a:solidFill>
                  <a:srgbClr val="3A0DFB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A0DFB"/>
                </a:solidFill>
                <a:latin typeface="+mn-ea"/>
                <a:sym typeface="Wingdings" panose="05000000000000000000" pitchFamily="2" charset="2"/>
              </a:rPr>
              <a:t> Import</a:t>
            </a:r>
            <a:endParaRPr lang="ko-KR" altLang="en-US" dirty="0">
              <a:solidFill>
                <a:srgbClr val="3A0DFB"/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9C735C-AF15-4BD4-BF27-60A81385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74" y="1255124"/>
            <a:ext cx="3610479" cy="319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BC449D4-E3E8-4C8A-B502-7690CA6FB35B}"/>
              </a:ext>
            </a:extLst>
          </p:cNvPr>
          <p:cNvSpPr/>
          <p:nvPr/>
        </p:nvSpPr>
        <p:spPr>
          <a:xfrm>
            <a:off x="6417637" y="2460812"/>
            <a:ext cx="292445" cy="860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16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DC28-CEE0-7EEF-1E11-538AB7B35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CB7470-316F-1815-A835-D267F6AF283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30799-1BB4-6126-DF50-0BB5C922EF8C}"/>
              </a:ext>
            </a:extLst>
          </p:cNvPr>
          <p:cNvSpPr txBox="1"/>
          <p:nvPr/>
        </p:nvSpPr>
        <p:spPr>
          <a:xfrm flipH="1">
            <a:off x="293368" y="885825"/>
            <a:ext cx="11346182" cy="2627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Database Connections </a:t>
            </a: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3A0DFB"/>
                </a:solidFill>
                <a:sym typeface="Wingdings" panose="05000000000000000000" pitchFamily="2" charset="2"/>
              </a:rPr>
              <a:t>마우스 </a:t>
            </a:r>
            <a:r>
              <a:rPr lang="ko-KR" altLang="en-US" dirty="0" err="1">
                <a:solidFill>
                  <a:srgbClr val="3A0DFB"/>
                </a:solidFill>
                <a:sym typeface="Wingdings" panose="05000000000000000000" pitchFamily="2" charset="2"/>
              </a:rPr>
              <a:t>우클릭</a:t>
            </a:r>
            <a:r>
              <a:rPr lang="ko-KR" altLang="en-US" dirty="0">
                <a:solidFill>
                  <a:srgbClr val="3A0DFB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 New   MySQL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ts val="2500"/>
              </a:lnSpc>
            </a:pPr>
            <a:br>
              <a:rPr lang="en-US" altLang="ko-KR" dirty="0"/>
            </a:b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DCC3A8-6974-697D-E437-63DD43DE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85" y="1421249"/>
            <a:ext cx="5324915" cy="2099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899879-3808-9E96-119C-88AF7FC97F6E}"/>
              </a:ext>
            </a:extLst>
          </p:cNvPr>
          <p:cNvSpPr/>
          <p:nvPr/>
        </p:nvSpPr>
        <p:spPr>
          <a:xfrm>
            <a:off x="838200" y="1562100"/>
            <a:ext cx="1352550" cy="238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797C6A-572A-2B3B-8D4A-E57FB1E8B99C}"/>
              </a:ext>
            </a:extLst>
          </p:cNvPr>
          <p:cNvSpPr/>
          <p:nvPr/>
        </p:nvSpPr>
        <p:spPr>
          <a:xfrm>
            <a:off x="2390775" y="3152775"/>
            <a:ext cx="733425" cy="1809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5CE6F-646A-4B76-ADB2-B1D4B9FE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717" y="1421249"/>
            <a:ext cx="4182942" cy="489247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C062AD-9E54-4C4B-ABF7-8ECDD2EA71A9}"/>
              </a:ext>
            </a:extLst>
          </p:cNvPr>
          <p:cNvSpPr/>
          <p:nvPr/>
        </p:nvSpPr>
        <p:spPr>
          <a:xfrm>
            <a:off x="6424059" y="5244741"/>
            <a:ext cx="733425" cy="1809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A9ECEE-3E5F-4AED-BF81-4525ABDEB10E}"/>
              </a:ext>
            </a:extLst>
          </p:cNvPr>
          <p:cNvSpPr/>
          <p:nvPr/>
        </p:nvSpPr>
        <p:spPr>
          <a:xfrm>
            <a:off x="6607387" y="4048571"/>
            <a:ext cx="733425" cy="1809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664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57CFC-C1F2-4737-A665-B9A5954F73D3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Tomcat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에 다시 등록을 해주어야 함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4E6352-FA1C-4A5D-9B84-BD64E32B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92" y="1335806"/>
            <a:ext cx="8421275" cy="435353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B7616AC-D313-423F-A32D-6F82634F8AD8}"/>
              </a:ext>
            </a:extLst>
          </p:cNvPr>
          <p:cNvCxnSpPr>
            <a:cxnSpLocks/>
          </p:cNvCxnSpPr>
          <p:nvPr/>
        </p:nvCxnSpPr>
        <p:spPr>
          <a:xfrm flipV="1">
            <a:off x="1792944" y="3247465"/>
            <a:ext cx="1" cy="26510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AA3C69-7380-4918-A3F6-93B861921390}"/>
              </a:ext>
            </a:extLst>
          </p:cNvPr>
          <p:cNvSpPr txBox="1"/>
          <p:nvPr/>
        </p:nvSpPr>
        <p:spPr>
          <a:xfrm>
            <a:off x="1190522" y="3512572"/>
            <a:ext cx="18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A0DFB"/>
                </a:solidFill>
                <a:latin typeface="+mn-ea"/>
              </a:rPr>
              <a:t>마우스 </a:t>
            </a:r>
            <a:r>
              <a:rPr lang="ko-KR" altLang="en-US" sz="1600" dirty="0" err="1">
                <a:solidFill>
                  <a:srgbClr val="3A0DFB"/>
                </a:solidFill>
                <a:latin typeface="+mn-ea"/>
              </a:rPr>
              <a:t>우클릭</a:t>
            </a:r>
            <a:endParaRPr lang="en-US" altLang="ko-KR" sz="1600" dirty="0">
              <a:solidFill>
                <a:srgbClr val="3A0DFB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rgbClr val="3A0DFB"/>
                </a:solidFill>
                <a:latin typeface="+mn-ea"/>
              </a:rPr>
              <a:t>Add and Remove</a:t>
            </a:r>
            <a:endParaRPr lang="ko-KR" altLang="en-US" sz="1600" dirty="0">
              <a:solidFill>
                <a:srgbClr val="3A0DFB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5E6416-1FE2-4DCF-86D4-5FAEBE33770A}"/>
              </a:ext>
            </a:extLst>
          </p:cNvPr>
          <p:cNvSpPr/>
          <p:nvPr/>
        </p:nvSpPr>
        <p:spPr>
          <a:xfrm>
            <a:off x="6801950" y="5219635"/>
            <a:ext cx="1037685" cy="302559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841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-1"/>
            <a:ext cx="12192000" cy="39265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회원 관리 </a:t>
            </a:r>
            <a:r>
              <a:rPr lang="en-US" altLang="ko-KR" sz="5400" b="1" dirty="0">
                <a:solidFill>
                  <a:schemeClr val="bg1"/>
                </a:solidFill>
                <a:latin typeface="+mn-ea"/>
              </a:rPr>
              <a:t>WEB</a:t>
            </a:r>
          </a:p>
          <a:p>
            <a:pPr marL="176212" algn="ctr"/>
            <a:endParaRPr lang="en-US" altLang="ko-KR" sz="5400" b="1" dirty="0">
              <a:solidFill>
                <a:schemeClr val="bg1"/>
              </a:solidFill>
              <a:latin typeface="+mn-ea"/>
            </a:endParaRPr>
          </a:p>
          <a:p>
            <a:pPr marL="176212" algn="ctr"/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Servlet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과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Model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로 만들기</a:t>
            </a:r>
          </a:p>
        </p:txBody>
      </p:sp>
    </p:spTree>
    <p:extLst>
      <p:ext uri="{BB962C8B-B14F-4D97-AF65-F5344CB8AC3E}">
        <p14:creationId xmlns:p14="http://schemas.microsoft.com/office/powerpoint/2010/main" val="30463978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MVC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구조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B9B986-CEEC-43A2-8BAA-5EB508928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99681"/>
              </p:ext>
            </p:extLst>
          </p:nvPr>
        </p:nvGraphicFramePr>
        <p:xfrm>
          <a:off x="663388" y="1115553"/>
          <a:ext cx="10515600" cy="28916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84177">
                  <a:extLst>
                    <a:ext uri="{9D8B030D-6E8A-4147-A177-3AD203B41FA5}">
                      <a16:colId xmlns:a16="http://schemas.microsoft.com/office/drawing/2014/main" val="1879683293"/>
                    </a:ext>
                  </a:extLst>
                </a:gridCol>
                <a:gridCol w="7131423">
                  <a:extLst>
                    <a:ext uri="{9D8B030D-6E8A-4147-A177-3AD203B41FA5}">
                      <a16:colId xmlns:a16="http://schemas.microsoft.com/office/drawing/2014/main" val="1524748047"/>
                    </a:ext>
                  </a:extLst>
                </a:gridCol>
              </a:tblGrid>
              <a:tr h="722917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구성 요소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역할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322154"/>
                  </a:ext>
                </a:extLst>
              </a:tr>
              <a:tr h="72291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데이터 및 비즈니스 로직 담당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DB, DAO, DTO)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163565"/>
                  </a:ext>
                </a:extLst>
              </a:tr>
              <a:tr h="72291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View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사용자에게 보여지는 화면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JSP, HTML)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191645"/>
                  </a:ext>
                </a:extLst>
              </a:tr>
              <a:tr h="72291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Controller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 요청을 받아 처리하고 </a:t>
                      </a:r>
                      <a:r>
                        <a:rPr lang="en-US" altLang="ko-KR" dirty="0"/>
                        <a:t>Model</a:t>
                      </a:r>
                      <a:r>
                        <a:rPr lang="ko-KR" altLang="en-US" dirty="0"/>
                        <a:t>과 </a:t>
                      </a:r>
                      <a:r>
                        <a:rPr lang="en-US" altLang="ko-KR" dirty="0"/>
                        <a:t>View</a:t>
                      </a:r>
                      <a:r>
                        <a:rPr lang="ko-KR" altLang="en-US" dirty="0"/>
                        <a:t>를 연결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10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84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역할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D366CE7-D936-4552-A489-7EA300F7F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08" y="656492"/>
            <a:ext cx="6640344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요청(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분석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4625" marR="0" lvl="0" indent="188913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어떤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들어왔는지 확인</a:t>
            </a:r>
          </a:p>
          <a:p>
            <a:pPr marL="174625" marR="0" lvl="0" indent="188913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 파라미터 수집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비즈니스 로직 호출 (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연동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요청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4625" marR="0" lvl="0" indent="188913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DB에서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 조회, 저장 등 작업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처리 결과를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View로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전달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4625" marR="0" lvl="0" indent="188913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JSP나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다른 화면으로 포워딩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request.setAttribute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View를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선택하고 이동 처리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4625" marR="0" lvl="0" indent="188913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RequestDispatcher.forward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또는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response.sendRedirect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5065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7D6C-A0C0-5241-F3C9-F92B17BBC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D9F559-6B0F-23BF-FC7C-F7FD7574BEE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Model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87FA0-72FD-4D0B-1356-690B29EE3147}"/>
              </a:ext>
            </a:extLst>
          </p:cNvPr>
          <p:cNvSpPr txBox="1"/>
          <p:nvPr/>
        </p:nvSpPr>
        <p:spPr>
          <a:xfrm>
            <a:off x="276001" y="748796"/>
            <a:ext cx="9715164" cy="78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새로운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model package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만들기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   Java Resources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src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 New  Package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kr.son.model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FD27B-CF6C-7D9C-91C6-8AC753DA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51" y="1626187"/>
            <a:ext cx="3572374" cy="18671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40001A-0FA9-586A-B8F2-ACB0E356BD2B}"/>
              </a:ext>
            </a:extLst>
          </p:cNvPr>
          <p:cNvSpPr txBox="1"/>
          <p:nvPr/>
        </p:nvSpPr>
        <p:spPr>
          <a:xfrm>
            <a:off x="4621161" y="1828800"/>
            <a:ext cx="451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폴더 구조가 </a:t>
            </a:r>
            <a:r>
              <a:rPr lang="en-US" altLang="ko-KR" sz="1600" dirty="0"/>
              <a:t>controller, model </a:t>
            </a:r>
            <a:r>
              <a:rPr lang="ko-KR" altLang="en-US" sz="1600" dirty="0"/>
              <a:t>구분되어 표시됨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버전에 따라 다름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471EC-933D-31A4-A5BA-D3E6EE4F3630}"/>
              </a:ext>
            </a:extLst>
          </p:cNvPr>
          <p:cNvSpPr txBox="1"/>
          <p:nvPr/>
        </p:nvSpPr>
        <p:spPr>
          <a:xfrm>
            <a:off x="276001" y="3664060"/>
            <a:ext cx="9715164" cy="78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새로운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db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package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만들기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  Java Resources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src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 New  Package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kr.son.db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3DF4F7-70FE-85B4-33F0-E8B730E3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57" y="4618497"/>
            <a:ext cx="3534268" cy="20100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4C6E35-AEE3-4BF0-A52C-1B406E661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883" y="2267911"/>
            <a:ext cx="2987624" cy="20100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F5102A-76B1-496E-866B-007F69AD5634}"/>
              </a:ext>
            </a:extLst>
          </p:cNvPr>
          <p:cNvCxnSpPr/>
          <p:nvPr/>
        </p:nvCxnSpPr>
        <p:spPr>
          <a:xfrm flipH="1">
            <a:off x="9134769" y="3068320"/>
            <a:ext cx="211936" cy="22352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E13CBE-2C5B-4938-AB17-AE4ECDF81E42}"/>
              </a:ext>
            </a:extLst>
          </p:cNvPr>
          <p:cNvCxnSpPr/>
          <p:nvPr/>
        </p:nvCxnSpPr>
        <p:spPr>
          <a:xfrm flipH="1">
            <a:off x="8853175" y="3521820"/>
            <a:ext cx="211936" cy="22352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79AB044-A94F-4341-BAF2-B0C58A21C13D}"/>
              </a:ext>
            </a:extLst>
          </p:cNvPr>
          <p:cNvCxnSpPr/>
          <p:nvPr/>
        </p:nvCxnSpPr>
        <p:spPr>
          <a:xfrm flipH="1">
            <a:off x="9065111" y="3698992"/>
            <a:ext cx="211936" cy="22352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7255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F4489-D31A-4C48-4C03-C3531F546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7F2AB5-4C35-9E18-1D33-56815A82564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View page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4ED57-D6B4-20E1-9D79-71A240A2A060}"/>
              </a:ext>
            </a:extLst>
          </p:cNvPr>
          <p:cNvSpPr txBox="1"/>
          <p:nvPr/>
        </p:nvSpPr>
        <p:spPr>
          <a:xfrm>
            <a:off x="276001" y="748796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webapp  New  Folder  member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300320-B9CA-A40F-ACB1-3197DD7C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24" y="1256855"/>
            <a:ext cx="3038899" cy="40296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0139B1F-43B3-0860-8DF3-6CC171407BFD}"/>
              </a:ext>
            </a:extLst>
          </p:cNvPr>
          <p:cNvCxnSpPr/>
          <p:nvPr/>
        </p:nvCxnSpPr>
        <p:spPr>
          <a:xfrm flipH="1">
            <a:off x="1918601" y="4475644"/>
            <a:ext cx="37362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A6F98E-B973-4D2A-B136-F6DCF7D95F9B}"/>
              </a:ext>
            </a:extLst>
          </p:cNvPr>
          <p:cNvSpPr txBox="1"/>
          <p:nvPr/>
        </p:nvSpPr>
        <p:spPr>
          <a:xfrm>
            <a:off x="3810000" y="4378960"/>
            <a:ext cx="4264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여기에 클라이언트에게 보여줄 </a:t>
            </a:r>
            <a:r>
              <a:rPr lang="en-US" altLang="ko-KR" sz="1400" dirty="0"/>
              <a:t>html,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를 저장함</a:t>
            </a:r>
          </a:p>
        </p:txBody>
      </p:sp>
    </p:spTree>
    <p:extLst>
      <p:ext uri="{BB962C8B-B14F-4D97-AF65-F5344CB8AC3E}">
        <p14:creationId xmlns:p14="http://schemas.microsoft.com/office/powerpoint/2010/main" val="4380267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29AC0-8D2E-B829-12A1-4E0E7D284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ECC5AFE-B86E-D19C-4E54-CD69A031523A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member.sql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이동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C8267-633A-1045-2C31-7C23BD9379BD}"/>
              </a:ext>
            </a:extLst>
          </p:cNvPr>
          <p:cNvSpPr txBox="1"/>
          <p:nvPr/>
        </p:nvSpPr>
        <p:spPr>
          <a:xfrm>
            <a:off x="276001" y="748796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지난번 수업 시간에 만든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member.sql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파일을 새로 만든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kr.son.db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로 복사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33190-81CF-7F26-C29D-3C1442E3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1" y="1256855"/>
            <a:ext cx="3505689" cy="21338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47F790-ADDE-BC86-A814-60AA99D5D407}"/>
              </a:ext>
            </a:extLst>
          </p:cNvPr>
          <p:cNvCxnSpPr/>
          <p:nvPr/>
        </p:nvCxnSpPr>
        <p:spPr>
          <a:xfrm flipH="1">
            <a:off x="2477729" y="3156155"/>
            <a:ext cx="37362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6ADF5D9-E3BB-D12D-52BC-F7668484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030" y="1256855"/>
            <a:ext cx="6725589" cy="27816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5193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3C86-B613-E36C-D75E-160D64800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9EDBCD6-350A-29FD-C6BA-0B1E24A8206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member VO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파일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VO(Value Object) ?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5CE68-023C-21D0-DC4C-98DA3385B135}"/>
              </a:ext>
            </a:extLst>
          </p:cNvPr>
          <p:cNvSpPr txBox="1"/>
          <p:nvPr/>
        </p:nvSpPr>
        <p:spPr>
          <a:xfrm>
            <a:off x="276001" y="748796"/>
            <a:ext cx="9715164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lvl="0" indent="-18097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VO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java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등 객체 지향 언어에서 주로 데이터를 담는 그릇 역할을 하는 클래스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marL="180975" lvl="0" indent="-18097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데이터베이스의 테이블 한 행을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Java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객체로 표현한 클래스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marL="180975" lvl="0" indent="-18097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DTO(Data Transfer Object)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라고도 함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marL="180975" lvl="0" indent="-18097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SQL VO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파일이란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?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- DB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테이블과 </a:t>
            </a:r>
            <a:r>
              <a:rPr lang="ko-KR" altLang="en-US" sz="1600" dirty="0" err="1">
                <a:latin typeface="+mn-ea"/>
                <a:sym typeface="Wingdings" panose="05000000000000000000" pitchFamily="2" charset="2"/>
              </a:rPr>
              <a:t>매핑되는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Java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클래스를 만들겠다는 의미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- SQL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테이블의 구조를 기반으로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Java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클래스 파일을 생성하는 작업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이 클래스에는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DB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의 칼럼을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Field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로 매핑하며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보통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getter/setter,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toString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생성자 등을 포함한다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 </a:t>
            </a:r>
          </a:p>
          <a:p>
            <a:pPr marL="180975" lvl="0" indent="-18097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Eclipse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SQL VO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파일을 만드는 목적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7C55B9-A25D-4FA1-B1F1-AABC0F815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46353"/>
              </p:ext>
            </p:extLst>
          </p:nvPr>
        </p:nvGraphicFramePr>
        <p:xfrm>
          <a:off x="573505" y="4294302"/>
          <a:ext cx="9715164" cy="19500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8096">
                  <a:extLst>
                    <a:ext uri="{9D8B030D-6E8A-4147-A177-3AD203B41FA5}">
                      <a16:colId xmlns:a16="http://schemas.microsoft.com/office/drawing/2014/main" val="3458345200"/>
                    </a:ext>
                  </a:extLst>
                </a:gridCol>
                <a:gridCol w="7177068">
                  <a:extLst>
                    <a:ext uri="{9D8B030D-6E8A-4147-A177-3AD203B41FA5}">
                      <a16:colId xmlns:a16="http://schemas.microsoft.com/office/drawing/2014/main" val="3011482236"/>
                    </a:ext>
                  </a:extLst>
                </a:gridCol>
              </a:tblGrid>
              <a:tr h="4875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목적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설명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44952"/>
                  </a:ext>
                </a:extLst>
              </a:tr>
              <a:tr h="48752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DB</a:t>
                      </a:r>
                      <a:r>
                        <a:rPr lang="ko-KR" altLang="en-US" sz="1600" b="0" dirty="0"/>
                        <a:t>와 </a:t>
                      </a:r>
                      <a:r>
                        <a:rPr lang="en-US" sz="1600" b="0" dirty="0"/>
                        <a:t>Java </a:t>
                      </a:r>
                      <a:r>
                        <a:rPr lang="ko-KR" altLang="en-US" sz="1600" b="0" dirty="0"/>
                        <a:t>연동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/>
                        <a:t>DB</a:t>
                      </a:r>
                      <a:r>
                        <a:rPr lang="ko-KR" altLang="en-US" sz="1600" b="0"/>
                        <a:t>에서 </a:t>
                      </a:r>
                      <a:r>
                        <a:rPr lang="en-US" altLang="ko-KR" sz="1600" b="0"/>
                        <a:t>select</a:t>
                      </a:r>
                      <a:r>
                        <a:rPr lang="ko-KR" altLang="en-US" sz="1600" b="0"/>
                        <a:t>한 결과를 </a:t>
                      </a:r>
                      <a:r>
                        <a:rPr lang="en-US" altLang="ko-KR" sz="1600" b="0"/>
                        <a:t>Java </a:t>
                      </a:r>
                      <a:r>
                        <a:rPr lang="ko-KR" altLang="en-US" sz="1600" b="0"/>
                        <a:t>객체로 담기 위해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363365"/>
                  </a:ext>
                </a:extLst>
              </a:tr>
              <a:tr h="487522"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ORM/MyBatis </a:t>
                      </a:r>
                      <a:r>
                        <a:rPr lang="ko-KR" altLang="en-US" sz="1600" b="0"/>
                        <a:t>연동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 err="1"/>
                        <a:t>MyBatis</a:t>
                      </a:r>
                      <a:r>
                        <a:rPr lang="en-US" altLang="ko-KR" sz="1600" b="0" dirty="0"/>
                        <a:t>, JPA </a:t>
                      </a:r>
                      <a:r>
                        <a:rPr lang="ko-KR" altLang="en-US" sz="1600" b="0" dirty="0"/>
                        <a:t>등 프레임워크에서 </a:t>
                      </a:r>
                      <a:r>
                        <a:rPr lang="en-US" altLang="ko-KR" sz="1600" b="0" dirty="0"/>
                        <a:t>SQL</a:t>
                      </a:r>
                      <a:r>
                        <a:rPr lang="ko-KR" altLang="en-US" sz="1600" b="0" dirty="0"/>
                        <a:t>과 객체 자동 매핑에 사용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853964"/>
                  </a:ext>
                </a:extLst>
              </a:tr>
              <a:tr h="4875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/>
                        <a:t>코드 자동 생성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/>
                        <a:t>SQL </a:t>
                      </a:r>
                      <a:r>
                        <a:rPr lang="ko-KR" altLang="en-US" sz="1600" b="0" dirty="0"/>
                        <a:t>테이블 구조를 기반으로 </a:t>
                      </a:r>
                      <a:r>
                        <a:rPr lang="en-US" altLang="ko-KR" sz="1600" b="0" dirty="0"/>
                        <a:t>VO </a:t>
                      </a:r>
                      <a:r>
                        <a:rPr lang="ko-KR" altLang="en-US" sz="1600" b="0" dirty="0"/>
                        <a:t>클래스를 자동 생성하거나 수작업 작성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85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8864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3C86-B613-E36C-D75E-160D64800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9EDBCD6-350A-29FD-C6BA-0B1E24A8206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member VO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파일 만들기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VO(Value Object)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생성 예시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13EC6-B628-4F5A-905F-AE657135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4" y="1118518"/>
            <a:ext cx="2982069" cy="2046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F1BE1C-B75C-4C69-9CE1-942DC53B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6" y="0"/>
            <a:ext cx="5757334" cy="685800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CF3A01A-2EEA-41D6-8698-26147952469E}"/>
              </a:ext>
            </a:extLst>
          </p:cNvPr>
          <p:cNvSpPr/>
          <p:nvPr/>
        </p:nvSpPr>
        <p:spPr>
          <a:xfrm>
            <a:off x="4668700" y="2027321"/>
            <a:ext cx="1106906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87B0E-3ED3-44B1-BB3C-2747DE9DBA08}"/>
              </a:ext>
            </a:extLst>
          </p:cNvPr>
          <p:cNvSpPr txBox="1"/>
          <p:nvPr/>
        </p:nvSpPr>
        <p:spPr>
          <a:xfrm>
            <a:off x="1291742" y="733616"/>
            <a:ext cx="385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member </a:t>
            </a:r>
            <a:r>
              <a:rPr lang="ko-KR" altLang="en-US" sz="1400" dirty="0">
                <a:latin typeface="+mn-ea"/>
              </a:rPr>
              <a:t>테이블을 </a:t>
            </a:r>
            <a:r>
              <a:rPr lang="en-US" altLang="ko-KR" sz="1400" dirty="0">
                <a:latin typeface="+mn-ea"/>
              </a:rPr>
              <a:t>VO </a:t>
            </a:r>
            <a:r>
              <a:rPr lang="ko-KR" altLang="en-US" sz="1400" dirty="0">
                <a:latin typeface="+mn-ea"/>
              </a:rPr>
              <a:t>파일로 만들어보자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1850B-4267-4161-A3BA-574658D7DCB7}"/>
              </a:ext>
            </a:extLst>
          </p:cNvPr>
          <p:cNvSpPr txBox="1"/>
          <p:nvPr/>
        </p:nvSpPr>
        <p:spPr>
          <a:xfrm>
            <a:off x="478510" y="3693277"/>
            <a:ext cx="51553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getter : </a:t>
            </a:r>
            <a:r>
              <a:rPr lang="ko-KR" altLang="en-US" sz="1400" dirty="0">
                <a:latin typeface="+mn-ea"/>
              </a:rPr>
              <a:t>객체의 필드 값을 가져오는 메서드</a:t>
            </a:r>
            <a:r>
              <a:rPr lang="en-US" altLang="ko-KR" sz="1400" dirty="0">
                <a:latin typeface="+mn-ea"/>
              </a:rPr>
              <a:t>(read)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setter : </a:t>
            </a:r>
            <a:r>
              <a:rPr lang="ko-KR" altLang="en-US" sz="1400" dirty="0">
                <a:latin typeface="+mn-ea"/>
              </a:rPr>
              <a:t>객체의 필드 값을 설정하는 메서드</a:t>
            </a:r>
            <a:r>
              <a:rPr lang="en-US" altLang="ko-KR" sz="1400" dirty="0">
                <a:latin typeface="+mn-ea"/>
              </a:rPr>
              <a:t>(set, write)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private </a:t>
            </a:r>
            <a:r>
              <a:rPr lang="ko-KR" altLang="en-US" sz="1400" dirty="0">
                <a:latin typeface="+mn-ea"/>
              </a:rPr>
              <a:t>필드는 외부에서 직접 접근할 수 없도록 차단하고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getter/setter</a:t>
            </a:r>
            <a:r>
              <a:rPr lang="ko-KR" altLang="en-US" sz="1400" dirty="0">
                <a:latin typeface="+mn-ea"/>
              </a:rPr>
              <a:t>를 통해 통제된 방식으로 접근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eclipse, </a:t>
            </a:r>
            <a:r>
              <a:rPr lang="en-US" altLang="ko-KR" sz="1400" dirty="0" err="1">
                <a:latin typeface="+mn-ea"/>
              </a:rPr>
              <a:t>Intellj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에서는 </a:t>
            </a:r>
            <a:r>
              <a:rPr lang="en-US" altLang="ko-KR" sz="1400" dirty="0">
                <a:latin typeface="+mn-ea"/>
              </a:rPr>
              <a:t>getter, setter </a:t>
            </a:r>
            <a:r>
              <a:rPr lang="ko-KR" altLang="en-US" sz="1400" dirty="0">
                <a:latin typeface="+mn-ea"/>
              </a:rPr>
              <a:t>자동 생성할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1968237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1CBD3-06BE-D9A5-5314-74529097B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228376-6B92-C614-B692-543D90062FD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회원 데이터 저장을 위한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VO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구조 만들기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DB7AB-DEE4-D2F4-2A0A-07CA4DC31D62}"/>
              </a:ext>
            </a:extLst>
          </p:cNvPr>
          <p:cNvSpPr txBox="1"/>
          <p:nvPr/>
        </p:nvSpPr>
        <p:spPr>
          <a:xfrm>
            <a:off x="276001" y="748796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kr.son.model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 New  Class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MemberVO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845AA3-2AFD-432B-B001-9C745E4E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96" y="1413045"/>
            <a:ext cx="5659952" cy="46009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93C126-6ED2-4E9F-9D1D-B2585EAE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950" y="1413045"/>
            <a:ext cx="3312735" cy="1477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E800953-BA72-4A4D-BA30-3CDF8B12513B}"/>
              </a:ext>
            </a:extLst>
          </p:cNvPr>
          <p:cNvSpPr/>
          <p:nvPr/>
        </p:nvSpPr>
        <p:spPr>
          <a:xfrm>
            <a:off x="6684579" y="2081048"/>
            <a:ext cx="252249" cy="189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10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12645</TotalTime>
  <Words>10008</Words>
  <Application>Microsoft Office PowerPoint</Application>
  <PresentationFormat>와이드스크린</PresentationFormat>
  <Paragraphs>1404</Paragraphs>
  <Slides>194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194</vt:i4>
      </vt:variant>
    </vt:vector>
  </HeadingPairs>
  <TitlesOfParts>
    <vt:vector size="201" baseType="lpstr">
      <vt:lpstr>Arial Unicode MS</vt:lpstr>
      <vt:lpstr>맑은 고딕</vt:lpstr>
      <vt:lpstr>Arial</vt:lpstr>
      <vt:lpstr>Consolas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Dev DW</dc:creator>
  <cp:lastModifiedBy>Dev DW</cp:lastModifiedBy>
  <cp:revision>823</cp:revision>
  <dcterms:created xsi:type="dcterms:W3CDTF">2024-12-18T06:51:20Z</dcterms:created>
  <dcterms:modified xsi:type="dcterms:W3CDTF">2025-06-22T14:55:09Z</dcterms:modified>
</cp:coreProperties>
</file>